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881FB-7077-4364-95B6-16D6181C780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1B4FF72-9608-419A-9D38-C98B244B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9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4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5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3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6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0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9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3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4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6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5CDD7-0848-40C1-90FD-3ED681FDA2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178D-923F-4002-9B18-554443BE7D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" y="0"/>
            <a:ext cx="8930244" cy="6891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33" y="3292266"/>
            <a:ext cx="2640567" cy="26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07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Passive Fire Protection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499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Proper disaster planning should consider all active fire systems failing.</a:t>
            </a:r>
          </a:p>
          <a:p>
            <a:endParaRPr lang="en-US" dirty="0"/>
          </a:p>
          <a:p>
            <a:r>
              <a:rPr lang="en-US" dirty="0" smtClean="0"/>
              <a:t>Consider how you can further incorporate vertical and horizontal barriers to resist fire spread. Maintain their integrity.</a:t>
            </a:r>
          </a:p>
          <a:p>
            <a:endParaRPr lang="en-US" dirty="0"/>
          </a:p>
          <a:p>
            <a:r>
              <a:rPr lang="en-US" dirty="0" smtClean="0"/>
              <a:t>Fire doors protect opening in fire walls and should not be propped open, that they positively latch and they close without assistance.</a:t>
            </a:r>
          </a:p>
          <a:p>
            <a:endParaRPr lang="en-US" dirty="0"/>
          </a:p>
          <a:p>
            <a:r>
              <a:rPr lang="en-US" dirty="0" smtClean="0"/>
              <a:t>Make sure penetrations for duct work, electrical wiring and plumbing in fire-rated walls, floors and ceilings are sealed.</a:t>
            </a:r>
          </a:p>
          <a:p>
            <a:endParaRPr lang="en-US" dirty="0"/>
          </a:p>
          <a:p>
            <a:r>
              <a:rPr lang="en-US" dirty="0" smtClean="0"/>
              <a:t>Placement of collections into enclosed cabinets and containers is a form of </a:t>
            </a:r>
            <a:r>
              <a:rPr lang="en-US" dirty="0" err="1" smtClean="0"/>
              <a:t>compartmentation</a:t>
            </a:r>
            <a:r>
              <a:rPr lang="en-US" dirty="0" smtClean="0"/>
              <a:t> that is highly desirable.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700"/>
            <a:ext cx="10515600" cy="6523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Fire Detection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492"/>
            <a:ext cx="10515600" cy="5447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Historical buildings often present unique fire detection and suppression issues.</a:t>
            </a:r>
          </a:p>
          <a:p>
            <a:endParaRPr lang="en-US" dirty="0"/>
          </a:p>
          <a:p>
            <a:r>
              <a:rPr lang="en-US" dirty="0" smtClean="0"/>
              <a:t>What is the purpose of the fire detection system?</a:t>
            </a:r>
          </a:p>
          <a:p>
            <a:pPr lvl="1"/>
            <a:r>
              <a:rPr lang="en-US" dirty="0" smtClean="0"/>
              <a:t>Strictly life safety (local alarm)</a:t>
            </a:r>
          </a:p>
          <a:p>
            <a:pPr lvl="1"/>
            <a:r>
              <a:rPr lang="en-US" dirty="0" smtClean="0"/>
              <a:t>Sound an alarm and summon trained personnel</a:t>
            </a:r>
          </a:p>
          <a:p>
            <a:endParaRPr lang="en-US" dirty="0"/>
          </a:p>
          <a:p>
            <a:r>
              <a:rPr lang="en-US" dirty="0" smtClean="0"/>
              <a:t>Heat detectors – slow to react due to the need for heat buildup.</a:t>
            </a:r>
          </a:p>
          <a:p>
            <a:endParaRPr lang="en-US" dirty="0"/>
          </a:p>
          <a:p>
            <a:r>
              <a:rPr lang="en-US" dirty="0" smtClean="0"/>
              <a:t>Smoke detectors – best early detection of fire; placement is key</a:t>
            </a:r>
          </a:p>
          <a:p>
            <a:endParaRPr lang="en-US" dirty="0"/>
          </a:p>
          <a:p>
            <a:r>
              <a:rPr lang="en-US" dirty="0" smtClean="0"/>
              <a:t>Photoelectric detectors – provide special coverage; not for every facility.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5" y="2034863"/>
            <a:ext cx="2603874" cy="1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9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Fire Suppression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56409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Portable fire extinguishers</a:t>
            </a:r>
          </a:p>
          <a:p>
            <a:pPr lvl="1"/>
            <a:r>
              <a:rPr lang="en-US" dirty="0" smtClean="0"/>
              <a:t>Requires human reaction and risks</a:t>
            </a:r>
          </a:p>
          <a:p>
            <a:endParaRPr lang="en-US" dirty="0"/>
          </a:p>
          <a:p>
            <a:r>
              <a:rPr lang="en-US" dirty="0" smtClean="0"/>
              <a:t>Fire sprinkler systems</a:t>
            </a:r>
          </a:p>
          <a:p>
            <a:pPr lvl="1"/>
            <a:r>
              <a:rPr lang="en-US" dirty="0" smtClean="0"/>
              <a:t>Wet, dry and pre-action systems</a:t>
            </a:r>
          </a:p>
          <a:p>
            <a:pPr lvl="1"/>
            <a:r>
              <a:rPr lang="en-US" dirty="0" smtClean="0"/>
              <a:t>Not just building protection but designed for life safety</a:t>
            </a:r>
          </a:p>
          <a:p>
            <a:pPr lvl="1"/>
            <a:r>
              <a:rPr lang="en-US" dirty="0" smtClean="0"/>
              <a:t>Proven reliability</a:t>
            </a:r>
          </a:p>
          <a:p>
            <a:pPr lvl="1"/>
            <a:r>
              <a:rPr lang="en-US" dirty="0" smtClean="0"/>
              <a:t>Reduce water damage resulting from fire fighting operations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Gaseous fire suppression systems</a:t>
            </a:r>
          </a:p>
          <a:p>
            <a:pPr lvl="1"/>
            <a:r>
              <a:rPr lang="en-US" dirty="0" smtClean="0"/>
              <a:t>Clean agent</a:t>
            </a:r>
          </a:p>
          <a:p>
            <a:pPr lvl="1"/>
            <a:r>
              <a:rPr lang="en-US" dirty="0" smtClean="0"/>
              <a:t>Need enclosed area</a:t>
            </a:r>
          </a:p>
          <a:p>
            <a:pPr lvl="1"/>
            <a:r>
              <a:rPr lang="en-US" dirty="0" smtClean="0"/>
              <a:t>Limited amount of agent</a:t>
            </a:r>
          </a:p>
          <a:p>
            <a:pPr lvl="1"/>
            <a:r>
              <a:rPr lang="en-US" dirty="0" smtClean="0"/>
              <a:t>Require regular maintenance</a:t>
            </a:r>
          </a:p>
          <a:p>
            <a:pPr lvl="1"/>
            <a:r>
              <a:rPr lang="en-US" dirty="0" smtClean="0"/>
              <a:t>Do not protect the building structure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231" y="2163650"/>
            <a:ext cx="2069675" cy="18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1223"/>
            <a:ext cx="8946541" cy="4997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Evaluating your facility needs is very important.</a:t>
            </a:r>
          </a:p>
          <a:p>
            <a:endParaRPr lang="en-US" sz="2400" dirty="0"/>
          </a:p>
          <a:p>
            <a:r>
              <a:rPr lang="en-US" sz="2400" dirty="0" smtClean="0"/>
              <a:t>Developing an emergency plan, training employees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and working with the local fire department is key to 	prevention  and actions in case of an emergency 	situation.</a:t>
            </a:r>
          </a:p>
          <a:p>
            <a:endParaRPr lang="en-US" sz="2400" dirty="0"/>
          </a:p>
          <a:p>
            <a:r>
              <a:rPr lang="en-US" sz="2400" dirty="0" smtClean="0"/>
              <a:t>Identifying valuables and how to protect them should be a part of every emergency plan. Simply thinking someone will remove items from the facility may not be feasible or warranted.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4" y="1853248"/>
            <a:ext cx="1991932" cy="242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"/>
            <a:ext cx="12192000" cy="6850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33" y="4182915"/>
            <a:ext cx="2640567" cy="26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4848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Fire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56216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institution is immune from fire.</a:t>
            </a:r>
          </a:p>
          <a:p>
            <a:endParaRPr lang="en-US" dirty="0" smtClean="0"/>
          </a:p>
          <a:p>
            <a:r>
              <a:rPr lang="en-US" dirty="0" smtClean="0"/>
              <a:t>Flood damage can be dried out and restored, stolen property has a chance of being recovered; damage from fire is usually permanent and irreparable.</a:t>
            </a:r>
          </a:p>
          <a:p>
            <a:endParaRPr lang="en-US" dirty="0" smtClean="0"/>
          </a:p>
          <a:p>
            <a:r>
              <a:rPr lang="en-US" dirty="0" smtClean="0"/>
              <a:t>Fire is more cunning and less discriminating than a thief. </a:t>
            </a:r>
          </a:p>
          <a:p>
            <a:endParaRPr lang="en-US" dirty="0" smtClean="0"/>
          </a:p>
          <a:p>
            <a:r>
              <a:rPr lang="en-US" dirty="0" smtClean="0"/>
              <a:t>It can spread through very small areas quickly.</a:t>
            </a:r>
          </a:p>
          <a:p>
            <a:endParaRPr lang="en-US" dirty="0" smtClean="0"/>
          </a:p>
          <a:p>
            <a:r>
              <a:rPr lang="en-US" dirty="0" smtClean="0"/>
              <a:t>Cavalier attitude “fire won’t happen to me”.</a:t>
            </a:r>
          </a:p>
          <a:p>
            <a:endParaRPr lang="en-US" dirty="0" smtClean="0"/>
          </a:p>
          <a:p>
            <a:r>
              <a:rPr lang="en-US" dirty="0" smtClean="0"/>
              <a:t>Blind faith in local fire department to save them and their property.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3" y="0"/>
            <a:ext cx="3241183" cy="20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60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Planning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281"/>
            <a:ext cx="10515600" cy="5331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Without a plan to deal with the threat of fire, you place the buildings, occupants, visitors and collections at risk.</a:t>
            </a:r>
          </a:p>
          <a:p>
            <a:endParaRPr lang="en-US" dirty="0" smtClean="0"/>
          </a:p>
          <a:p>
            <a:r>
              <a:rPr lang="en-US" dirty="0" smtClean="0"/>
              <a:t>Complexity of these plans may vary from simple to more complex.</a:t>
            </a:r>
          </a:p>
          <a:p>
            <a:endParaRPr lang="en-US" dirty="0"/>
          </a:p>
          <a:p>
            <a:r>
              <a:rPr lang="en-US" dirty="0" smtClean="0"/>
              <a:t>The first few minutes in a fire incident is critical.</a:t>
            </a:r>
          </a:p>
          <a:p>
            <a:endParaRPr lang="en-US" dirty="0"/>
          </a:p>
          <a:p>
            <a:r>
              <a:rPr lang="en-US" dirty="0" smtClean="0"/>
              <a:t>Planning, training, and automatic fire protection systems are key ingredients to protection.</a:t>
            </a:r>
          </a:p>
          <a:p>
            <a:endParaRPr lang="en-US" dirty="0"/>
          </a:p>
          <a:p>
            <a:r>
              <a:rPr lang="en-US" dirty="0" smtClean="0"/>
              <a:t>Should have an emergency self-protection plan that spells out how to report a fire and safely evacuate the premises.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39" y="2206594"/>
            <a:ext cx="2025626" cy="19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Life 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0"/>
            <a:ext cx="10515600" cy="5331854"/>
          </a:xfrm>
        </p:spPr>
        <p:txBody>
          <a:bodyPr/>
          <a:lstStyle/>
          <a:p>
            <a:r>
              <a:rPr lang="en-US" dirty="0" smtClean="0"/>
              <a:t>Life must always be priority number one.</a:t>
            </a:r>
          </a:p>
          <a:p>
            <a:endParaRPr lang="en-US" dirty="0"/>
          </a:p>
          <a:p>
            <a:r>
              <a:rPr lang="en-US" dirty="0" smtClean="0"/>
              <a:t>Instruct employees on how to turn in an alarm:</a:t>
            </a:r>
          </a:p>
          <a:p>
            <a:pPr lvl="1"/>
            <a:r>
              <a:rPr lang="en-US" sz="2000" dirty="0" smtClean="0"/>
              <a:t>Make sure they know what the building fire alarm sounds like.</a:t>
            </a:r>
          </a:p>
          <a:p>
            <a:pPr lvl="1"/>
            <a:r>
              <a:rPr lang="en-US" sz="2000" dirty="0" smtClean="0"/>
              <a:t>Ensure employees can hear the alarm.</a:t>
            </a:r>
          </a:p>
          <a:p>
            <a:pPr lvl="1"/>
            <a:r>
              <a:rPr lang="en-US" sz="2000" dirty="0" smtClean="0"/>
              <a:t>Ensure all employees know their primary and secondary exit routes.</a:t>
            </a:r>
          </a:p>
          <a:p>
            <a:pPr lvl="1"/>
            <a:r>
              <a:rPr lang="en-US" sz="2000" dirty="0" smtClean="0"/>
              <a:t>Exit doors are accessible, unlocked and not blocked.</a:t>
            </a:r>
          </a:p>
          <a:p>
            <a:pPr lvl="1"/>
            <a:r>
              <a:rPr lang="en-US" sz="2000" dirty="0" smtClean="0"/>
              <a:t>Exit signs are operating and visible.</a:t>
            </a:r>
          </a:p>
          <a:p>
            <a:pPr lvl="1"/>
            <a:r>
              <a:rPr lang="en-US" sz="2000" dirty="0" smtClean="0"/>
              <a:t>Emergency lights are functional and adequate.</a:t>
            </a:r>
          </a:p>
          <a:p>
            <a:pPr lvl="1"/>
            <a:r>
              <a:rPr lang="en-US" sz="2000" dirty="0" smtClean="0"/>
              <a:t>Ensure the staff knows where the meeting point is outside the building.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84" y="215899"/>
            <a:ext cx="2143125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91" y="2120164"/>
            <a:ext cx="1239927" cy="998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73" y="3569170"/>
            <a:ext cx="1992365" cy="15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0315"/>
            <a:ext cx="10515600" cy="4700789"/>
          </a:xfrm>
        </p:spPr>
        <p:txBody>
          <a:bodyPr/>
          <a:lstStyle/>
          <a:p>
            <a:r>
              <a:rPr lang="en-US" dirty="0" smtClean="0"/>
              <a:t>Most important factor in preventing a fire loss is maintenance.</a:t>
            </a:r>
          </a:p>
          <a:p>
            <a:endParaRPr lang="en-US" dirty="0"/>
          </a:p>
          <a:p>
            <a:r>
              <a:rPr lang="en-US" dirty="0" smtClean="0"/>
              <a:t>The fire protection policy needs to be in writing and updated periodically.</a:t>
            </a:r>
          </a:p>
          <a:p>
            <a:endParaRPr lang="en-US" dirty="0"/>
          </a:p>
          <a:p>
            <a:r>
              <a:rPr lang="en-US" dirty="0" smtClean="0"/>
              <a:t>Management and staff responsibilities need to be defined and fire prevention procedures established.</a:t>
            </a:r>
          </a:p>
          <a:p>
            <a:endParaRPr lang="en-US" dirty="0"/>
          </a:p>
          <a:p>
            <a:r>
              <a:rPr lang="en-US" dirty="0" smtClean="0"/>
              <a:t>This program needs to be based on a high standard.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01" y="4649942"/>
            <a:ext cx="1391815" cy="1692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551"/>
            <a:ext cx="3450916" cy="15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3821"/>
          </a:xfrm>
        </p:spPr>
        <p:txBody>
          <a:bodyPr/>
          <a:lstStyle/>
          <a:p>
            <a:r>
              <a:rPr lang="en-US" b="1" dirty="0" smtClean="0"/>
              <a:t>Expectations of Fire Department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5636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Understand fire departments seldom respond to your types of property.</a:t>
            </a:r>
          </a:p>
          <a:p>
            <a:endParaRPr lang="en-US" dirty="0"/>
          </a:p>
          <a:p>
            <a:r>
              <a:rPr lang="en-US" dirty="0" smtClean="0"/>
              <a:t>How fast can they get to your location?</a:t>
            </a:r>
          </a:p>
          <a:p>
            <a:endParaRPr lang="en-US" dirty="0"/>
          </a:p>
          <a:p>
            <a:r>
              <a:rPr lang="en-US" dirty="0" smtClean="0"/>
              <a:t>What is the ISO rating of your fire department?</a:t>
            </a:r>
          </a:p>
          <a:p>
            <a:endParaRPr lang="en-US" dirty="0"/>
          </a:p>
          <a:p>
            <a:r>
              <a:rPr lang="en-US" dirty="0" smtClean="0"/>
              <a:t>Has the fire department pre-planned your facility?</a:t>
            </a:r>
          </a:p>
          <a:p>
            <a:endParaRPr lang="en-US" dirty="0"/>
          </a:p>
          <a:p>
            <a:r>
              <a:rPr lang="en-US" dirty="0" smtClean="0"/>
              <a:t>Have you shared your emergency plan?</a:t>
            </a:r>
          </a:p>
          <a:p>
            <a:endParaRPr lang="en-US" dirty="0"/>
          </a:p>
          <a:p>
            <a:r>
              <a:rPr lang="en-US" dirty="0" smtClean="0"/>
              <a:t>Does the fire department know what is valuable?</a:t>
            </a:r>
          </a:p>
          <a:p>
            <a:endParaRPr lang="en-US" dirty="0"/>
          </a:p>
          <a:p>
            <a:r>
              <a:rPr lang="en-US" dirty="0" smtClean="0"/>
              <a:t>Have you collectively discussed what is needed to protect your valuables?</a:t>
            </a:r>
          </a:p>
          <a:p>
            <a:endParaRPr lang="en-US" dirty="0"/>
          </a:p>
          <a:p>
            <a:r>
              <a:rPr lang="en-US" dirty="0" smtClean="0"/>
              <a:t>Does the fire department need special equipment or additional personnel to best protect your valuables?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13" y="1661374"/>
            <a:ext cx="3985263" cy="309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Safeguarding Ignition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8495"/>
            <a:ext cx="10515600" cy="45284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Much can be done to minimize chance of a fire starting or spreading with little, or no expenditure of monies.</a:t>
            </a:r>
          </a:p>
          <a:p>
            <a:endParaRPr lang="en-US" dirty="0"/>
          </a:p>
          <a:p>
            <a:r>
              <a:rPr lang="en-US" dirty="0" smtClean="0"/>
              <a:t>Your elementary school training taught you that it takes fuel, air and heat for a fire to occur.</a:t>
            </a:r>
          </a:p>
          <a:p>
            <a:endParaRPr lang="en-US" dirty="0"/>
          </a:p>
          <a:p>
            <a:r>
              <a:rPr lang="en-US" dirty="0" smtClean="0"/>
              <a:t>You can’t do much about air, but you can control both the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fuel and ignition sources in your facilities.</a:t>
            </a:r>
          </a:p>
          <a:p>
            <a:endParaRPr lang="en-US" dirty="0"/>
          </a:p>
          <a:p>
            <a:r>
              <a:rPr lang="en-US" dirty="0" smtClean="0"/>
              <a:t>Leading causes of fire include heating devices, cooking, </a:t>
            </a:r>
          </a:p>
          <a:p>
            <a:pPr marL="0" indent="0">
              <a:buNone/>
            </a:pPr>
            <a:r>
              <a:rPr lang="en-US" dirty="0" smtClean="0"/>
              <a:t>	electrical wiring, appliances and smoking.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32" y="3979572"/>
            <a:ext cx="3283868" cy="24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699"/>
            <a:ext cx="10515600" cy="703821"/>
          </a:xfrm>
        </p:spPr>
        <p:txBody>
          <a:bodyPr/>
          <a:lstStyle/>
          <a:p>
            <a:r>
              <a:rPr lang="en-US" b="1" dirty="0" smtClean="0"/>
              <a:t>Reducing the Likelihood of Fire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5280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Welding, cutting and burning.</a:t>
            </a:r>
          </a:p>
          <a:p>
            <a:endParaRPr lang="en-US" dirty="0"/>
          </a:p>
          <a:p>
            <a:r>
              <a:rPr lang="en-US" dirty="0" smtClean="0"/>
              <a:t>Fuel fired portable heaters should be prohibited.</a:t>
            </a:r>
          </a:p>
          <a:p>
            <a:endParaRPr lang="en-US" dirty="0"/>
          </a:p>
          <a:p>
            <a:r>
              <a:rPr lang="en-US" dirty="0" smtClean="0"/>
              <a:t>Electrical appliances should be restricted and kept away from combustibles.</a:t>
            </a:r>
          </a:p>
          <a:p>
            <a:endParaRPr lang="en-US" dirty="0"/>
          </a:p>
          <a:p>
            <a:r>
              <a:rPr lang="en-US" dirty="0" smtClean="0"/>
              <a:t>Heating, air conditioning and other mechanical equipment should be installed by professionals in compliance with codes.</a:t>
            </a:r>
          </a:p>
          <a:p>
            <a:endParaRPr lang="en-US" dirty="0"/>
          </a:p>
          <a:p>
            <a:r>
              <a:rPr lang="en-US" dirty="0" smtClean="0"/>
              <a:t>Electrical wiring should be installed in strict accordance with code.</a:t>
            </a:r>
          </a:p>
          <a:p>
            <a:endParaRPr lang="en-US" dirty="0"/>
          </a:p>
          <a:p>
            <a:r>
              <a:rPr lang="en-US" dirty="0" smtClean="0"/>
              <a:t>Consider installing arc-fault circuit interrupters on your electrical circuits.</a:t>
            </a:r>
          </a:p>
          <a:p>
            <a:endParaRPr lang="en-US" dirty="0"/>
          </a:p>
          <a:p>
            <a:r>
              <a:rPr lang="en-US" dirty="0" smtClean="0"/>
              <a:t>Lightning protection should be checked by an expert to ensure that it is adequate, in good repair and properly grounded.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34" y="1092529"/>
            <a:ext cx="2219367" cy="12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Safeguarding Fuel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6151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Safe containers should be used for collecting waste papers, oily rags, and other refuse including packing materials.</a:t>
            </a:r>
          </a:p>
          <a:p>
            <a:endParaRPr lang="en-US" dirty="0"/>
          </a:p>
          <a:p>
            <a:r>
              <a:rPr lang="en-US" dirty="0" smtClean="0"/>
              <a:t>Store important papers or collections in fire resistive safes.</a:t>
            </a:r>
          </a:p>
          <a:p>
            <a:endParaRPr lang="en-US" dirty="0"/>
          </a:p>
          <a:p>
            <a:r>
              <a:rPr lang="en-US" dirty="0" smtClean="0"/>
              <a:t>Hallways, stairways and access aisles must be kept clear of all storage.</a:t>
            </a:r>
          </a:p>
          <a:p>
            <a:endParaRPr lang="en-US" dirty="0"/>
          </a:p>
          <a:p>
            <a:r>
              <a:rPr lang="en-US" dirty="0" smtClean="0"/>
              <a:t>Storage should be prohibited in mechanical equipment rooms,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electrical closets and within 3 feet of the front of electrical panels.</a:t>
            </a:r>
          </a:p>
          <a:p>
            <a:endParaRPr lang="en-US" dirty="0"/>
          </a:p>
          <a:p>
            <a:r>
              <a:rPr lang="en-US" dirty="0" smtClean="0"/>
              <a:t>Exhibits , interior/exterior modifications, should be constructed of fire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safe materials to reduce the fire risk. Use fire retardant material.</a:t>
            </a:r>
          </a:p>
          <a:p>
            <a:endParaRPr lang="en-US" dirty="0"/>
          </a:p>
          <a:p>
            <a:r>
              <a:rPr lang="en-US" dirty="0" smtClean="0"/>
              <a:t>Treat combustible materials with a fire retardant chemical or paint reduce the chance of ignition.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24" y="3412300"/>
            <a:ext cx="1961779" cy="15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839</Words>
  <Application>Microsoft Office PowerPoint</Application>
  <PresentationFormat>Widescreen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Fire</vt:lpstr>
      <vt:lpstr>Planning</vt:lpstr>
      <vt:lpstr>Life Safety</vt:lpstr>
      <vt:lpstr>PowerPoint Presentation</vt:lpstr>
      <vt:lpstr>Expectations of Fire Department</vt:lpstr>
      <vt:lpstr>Safeguarding Ignition Sources</vt:lpstr>
      <vt:lpstr>Reducing the Likelihood of Fire</vt:lpstr>
      <vt:lpstr>Safeguarding Fuel Sources</vt:lpstr>
      <vt:lpstr>Passive Fire Protection Measures</vt:lpstr>
      <vt:lpstr>Fire Detection Systems</vt:lpstr>
      <vt:lpstr>Fire Suppression Systems</vt:lpstr>
      <vt:lpstr>Summary:</vt:lpstr>
      <vt:lpstr>PowerPoint Presentation</vt:lpstr>
    </vt:vector>
  </TitlesOfParts>
  <Company>City Of Richmond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Protection in Cultural Institutions</dc:title>
  <dc:creator>Creasy, David C. - Fire</dc:creator>
  <cp:lastModifiedBy>Jessica Unger</cp:lastModifiedBy>
  <cp:revision>36</cp:revision>
  <cp:lastPrinted>2015-07-22T18:42:31Z</cp:lastPrinted>
  <dcterms:created xsi:type="dcterms:W3CDTF">2015-07-13T16:40:41Z</dcterms:created>
  <dcterms:modified xsi:type="dcterms:W3CDTF">2015-08-24T15:08:15Z</dcterms:modified>
</cp:coreProperties>
</file>