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2E"/>
    <a:srgbClr val="E88831"/>
    <a:srgbClr val="E9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70" autoAdjust="0"/>
  </p:normalViewPr>
  <p:slideViewPr>
    <p:cSldViewPr snapToGrid="0" snapToObjects="1">
      <p:cViewPr varScale="1">
        <p:scale>
          <a:sx n="60" d="100"/>
          <a:sy n="60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01DD-D625-1948-B208-C70D715C58F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D2BA-CF3F-CE4C-8888-D5EF4E93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2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C21C-6C0B-41DB-BC67-615E04143F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C21C-6C0B-41DB-BC67-615E04143F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E564-5B7E-47AE-BF98-62E947765A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DD2646-9385-4CC4-B8B1-4975DCA51DA4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136C5B-7212-4E10-9C25-EFDDEDFDD577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1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F67684-C3E7-492A-86E1-150CE8E03755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AAC80B-E894-4633-AC05-B0BFA3F9F91E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19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B23F9D-CF82-43DE-8F16-A357EAB34987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0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6979DE-D7B3-4D08-BC70-E6E5A2E84A64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1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C21C-6C0B-41DB-BC67-615E04143FC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4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F43C58-ED8D-4289-91BC-926F39689AE0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84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547317-2B58-4A57-BE30-A7792732889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83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005412-CF6D-4E5F-9EB9-C81E5341F3E4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598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801443-5651-477C-A472-E9F768A1BB8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302D3D-DA00-4B80-9FAB-7FAFCFA7ABA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5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57A31B-5AA3-4DFB-B03B-8669CC2423F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8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57FA7C-67B9-4D30-8AE8-24187BF620F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4D6593-85A9-4D59-A998-7B4C6F031969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4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7FC63B-8B38-42F3-8581-02047E3F8E4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5900" indent="-215900"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3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465EF9-5385-448E-8693-DC172A0855E8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-108550" y="-114024"/>
            <a:ext cx="9357030" cy="6035920"/>
          </a:xfrm>
          <a:prstGeom prst="rect">
            <a:avLst/>
          </a:prstGeom>
          <a:solidFill>
            <a:srgbClr val="E16D2E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kern="1200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335378" y="-114024"/>
            <a:ext cx="1278566" cy="121816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kern="1200"/>
          </a:p>
        </p:txBody>
      </p:sp>
      <p:pic>
        <p:nvPicPr>
          <p:cNvPr id="9" name="Picture 8" descr="star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71" y="308625"/>
            <a:ext cx="439413" cy="4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685800" y="4146341"/>
            <a:ext cx="78486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6284"/>
            <a:ext cx="7848600" cy="1927225"/>
          </a:xfrm>
        </p:spPr>
        <p:txBody>
          <a:bodyPr anchor="t" anchorCtr="0">
            <a:noAutofit/>
          </a:bodyPr>
          <a:lstStyle>
            <a:lvl1pPr>
              <a:defRPr sz="54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67899"/>
            <a:ext cx="7848600" cy="40854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Jane Smith</a:t>
            </a:r>
          </a:p>
        </p:txBody>
      </p:sp>
      <p:pic>
        <p:nvPicPr>
          <p:cNvPr id="22" name="Picture 21" descr="Logo-White-Landscap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18" y="6185993"/>
            <a:ext cx="2024396" cy="3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4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35750"/>
            <a:ext cx="2057400" cy="55412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5750"/>
            <a:ext cx="6019800" cy="55412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0" y="0"/>
            <a:ext cx="9144000" cy="5921896"/>
          </a:xfrm>
          <a:prstGeom prst="rect">
            <a:avLst/>
          </a:prstGeom>
          <a:solidFill>
            <a:schemeClr val="bg1">
              <a:alpha val="94901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kern="1200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335378" y="-114024"/>
            <a:ext cx="1278566" cy="121816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kern="1200"/>
          </a:p>
        </p:txBody>
      </p:sp>
      <p:pic>
        <p:nvPicPr>
          <p:cNvPr id="9" name="Picture 8" descr="star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71" y="308625"/>
            <a:ext cx="439413" cy="4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685800" y="4146341"/>
            <a:ext cx="784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6284"/>
            <a:ext cx="7848600" cy="959695"/>
          </a:xfrm>
        </p:spPr>
        <p:txBody>
          <a:bodyPr anchor="t" anchorCtr="0">
            <a:noAutofit/>
          </a:bodyPr>
          <a:lstStyle>
            <a:lvl1pPr>
              <a:defRPr sz="5400" cap="none" baseline="0">
                <a:solidFill>
                  <a:srgbClr val="E16D2E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67899"/>
            <a:ext cx="7848600" cy="40854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800">
                <a:solidFill>
                  <a:srgbClr val="2929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Jane Smith</a:t>
            </a:r>
          </a:p>
        </p:txBody>
      </p:sp>
      <p:pic>
        <p:nvPicPr>
          <p:cNvPr id="22" name="Picture 21" descr="Logo-White-Landscap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18" y="6185993"/>
            <a:ext cx="2024396" cy="3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6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913B1E-FDA1-4B96-8AA2-FB69F0B01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i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6" y="0"/>
            <a:ext cx="5205984" cy="6858000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244247" y="6520658"/>
            <a:ext cx="5843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000" kern="1200" dirty="0" err="1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  <a:sym typeface="Roboto Regular" charset="0"/>
              </a:rPr>
              <a:t>lyrasis.org</a:t>
            </a:r>
            <a:endParaRPr lang="en-US" sz="1000" kern="1200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  <a:sym typeface="Roboto Regular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36006" y="6393530"/>
            <a:ext cx="1066800" cy="32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E16D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E16D2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Friday, April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247" y="220786"/>
            <a:ext cx="6692370" cy="455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47" y="891403"/>
            <a:ext cx="8658559" cy="507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6006" y="639353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4247" y="747822"/>
            <a:ext cx="8658559" cy="0"/>
          </a:xfrm>
          <a:prstGeom prst="line">
            <a:avLst/>
          </a:prstGeom>
          <a:ln>
            <a:solidFill>
              <a:srgbClr val="E16D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yrasis-landscape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62" y="240650"/>
            <a:ext cx="1685644" cy="3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/>
          </p:cNvSpPr>
          <p:nvPr/>
        </p:nvSpPr>
        <p:spPr bwMode="auto">
          <a:xfrm>
            <a:off x="244247" y="6520658"/>
            <a:ext cx="5843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000" kern="1200" dirty="0" err="1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  <a:sym typeface="Roboto Regular" charset="0"/>
              </a:rPr>
              <a:t>lyrasis.org</a:t>
            </a:r>
            <a:endParaRPr lang="en-US" sz="1000" kern="1200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  <a:sym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6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5" r:id="rId12"/>
    <p:sldLayoutId id="2147483978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spc="-1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ildrn/sildrn/mutual-aid-agreement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eritagepreservation.org/AfR/Seattle/News.html" TargetMode="External"/><Relationship Id="rId4" Type="http://schemas.openxmlformats.org/officeDocument/2006/relationships/hyperlink" Target="http://www.heritageemergency.org/wp-content/uploads/2014/06/SHERN-Mutual-Aid-Agreement-2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h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dcc.org/" TargetMode="External"/><Relationship Id="rId3" Type="http://schemas.openxmlformats.org/officeDocument/2006/relationships/hyperlink" Target="http://www.conservation-us.org/emergencies" TargetMode="External"/><Relationship Id="rId7" Type="http://schemas.openxmlformats.org/officeDocument/2006/relationships/hyperlink" Target="http://www.ccah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yrasis.org/" TargetMode="External"/><Relationship Id="rId5" Type="http://schemas.openxmlformats.org/officeDocument/2006/relationships/hyperlink" Target="mailto:lori.foley@fema.dhs.gov" TargetMode="External"/><Relationship Id="rId4" Type="http://schemas.openxmlformats.org/officeDocument/2006/relationships/hyperlink" Target="mailto:junger@conservation-us.or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itageemergency.org/initiatives/alliance-for-response/tool-kit-3-2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Franklin Gothic Demi" pitchFamily="34" charset="0"/>
              </a:rPr>
              <a:t>Models for Building </a:t>
            </a:r>
            <a:br>
              <a:rPr lang="en-US" sz="4800" dirty="0" smtClean="0">
                <a:latin typeface="Franklin Gothic Demi" pitchFamily="34" charset="0"/>
              </a:rPr>
            </a:br>
            <a:r>
              <a:rPr lang="en-US" sz="4800" dirty="0" smtClean="0">
                <a:latin typeface="Franklin Gothic Demi" pitchFamily="34" charset="0"/>
              </a:rPr>
              <a:t>Local Response Networks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7848600" cy="9779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3800" dirty="0" smtClean="0">
                <a:latin typeface="+mj-lt"/>
              </a:rPr>
              <a:t>Tom Clareson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3800" dirty="0" smtClean="0">
                <a:latin typeface="+mj-lt"/>
              </a:rPr>
              <a:t>Senior Consultant for Digital &amp; Preservation </a:t>
            </a:r>
            <a:r>
              <a:rPr lang="en-US" sz="3800" dirty="0" smtClean="0">
                <a:latin typeface="+mj-lt"/>
              </a:rPr>
              <a:t>Services, LYRASIS</a:t>
            </a:r>
            <a:endParaRPr lang="en-US" sz="3800" dirty="0" smtClean="0">
              <a:latin typeface="+mj-lt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3800" dirty="0" smtClean="0">
                <a:latin typeface="+mj-lt"/>
              </a:rPr>
              <a:t>Mississippi Gulf Coast Alliance for Response Forum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3800" dirty="0" smtClean="0">
                <a:latin typeface="+mj-lt"/>
              </a:rPr>
              <a:t>April 27, 2016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8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88" y="127000"/>
            <a:ext cx="8229600" cy="59631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Education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Show </a:t>
            </a:r>
            <a:r>
              <a:rPr lang="en-US" sz="2800" dirty="0" smtClean="0"/>
              <a:t>&amp; Tell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Speakers &amp; Events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Group Training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Tabletop exercises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Community Wide Simulations</a:t>
            </a:r>
          </a:p>
        </p:txBody>
      </p:sp>
      <p:pic>
        <p:nvPicPr>
          <p:cNvPr id="24580" name="Picture 4" descr="cert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862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Possible Training Sessions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r>
              <a:rPr lang="en-US" sz="3200" dirty="0" smtClean="0"/>
              <a:t>First Aid</a:t>
            </a:r>
          </a:p>
          <a:p>
            <a:r>
              <a:rPr lang="en-US" sz="3200" dirty="0" smtClean="0"/>
              <a:t>Service Resumption Issues</a:t>
            </a:r>
          </a:p>
          <a:p>
            <a:r>
              <a:rPr lang="en-US" sz="3200" dirty="0" smtClean="0"/>
              <a:t>Insurance </a:t>
            </a:r>
          </a:p>
          <a:p>
            <a:r>
              <a:rPr lang="en-US" sz="3200" dirty="0" smtClean="0"/>
              <a:t>Recovery Techniques</a:t>
            </a:r>
          </a:p>
          <a:p>
            <a:r>
              <a:rPr lang="en-US" sz="3200" dirty="0" smtClean="0"/>
              <a:t>Incident Command Structure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6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27000"/>
            <a:ext cx="8458200" cy="584200"/>
          </a:xfrm>
        </p:spPr>
        <p:txBody>
          <a:bodyPr>
            <a:normAutofit fontScale="90000"/>
          </a:bodyPr>
          <a:lstStyle/>
          <a:p>
            <a:pPr marL="176213" eaLnBrk="1" hangingPunct="1"/>
            <a:r>
              <a:rPr lang="en-US" sz="3600" dirty="0" smtClean="0">
                <a:latin typeface="+mj-lt"/>
              </a:rPr>
              <a:t>Insurance Issues</a:t>
            </a:r>
          </a:p>
        </p:txBody>
      </p:sp>
      <p:sp>
        <p:nvSpPr>
          <p:cNvPr id="466947" name="Rectangle 1027"/>
          <p:cNvSpPr>
            <a:spLocks noGrp="1" noChangeArrowheads="1"/>
          </p:cNvSpPr>
          <p:nvPr>
            <p:ph sz="half" idx="2"/>
          </p:nvPr>
        </p:nvSpPr>
        <p:spPr>
          <a:xfrm>
            <a:off x="304800" y="1600200"/>
            <a:ext cx="4419600" cy="4525963"/>
          </a:xfrm>
        </p:spPr>
        <p:txBody>
          <a:bodyPr anchor="ctr"/>
          <a:lstStyle/>
          <a:p>
            <a:pPr eaLnBrk="1" hangingPunct="1"/>
            <a:r>
              <a:rPr lang="en-US" sz="3200" dirty="0" err="1" smtClean="0"/>
              <a:t>Consortial</a:t>
            </a:r>
            <a:r>
              <a:rPr lang="en-US" sz="3200" dirty="0" smtClean="0"/>
              <a:t> Policies and Buying Power</a:t>
            </a:r>
          </a:p>
          <a:p>
            <a:pPr eaLnBrk="1" hangingPunct="1"/>
            <a:r>
              <a:rPr lang="en-US" sz="3200" dirty="0" smtClean="0"/>
              <a:t>Collection Valuation</a:t>
            </a:r>
          </a:p>
          <a:p>
            <a:pPr eaLnBrk="1" hangingPunct="1"/>
            <a:r>
              <a:rPr lang="en-US" sz="3200" dirty="0" smtClean="0"/>
              <a:t>Identification of High-Probability Risks</a:t>
            </a:r>
          </a:p>
          <a:p>
            <a:pPr eaLnBrk="1" hangingPunct="1">
              <a:buFontTx/>
              <a:buNone/>
            </a:pPr>
            <a:endParaRPr lang="en-US" dirty="0" smtClean="0">
              <a:latin typeface="Franklin Gothic Book" pitchFamily="34" charset="0"/>
            </a:endParaRPr>
          </a:p>
        </p:txBody>
      </p:sp>
      <p:pic>
        <p:nvPicPr>
          <p:cNvPr id="466948" name="Content Placeholder 4" descr="insuran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6343" t="5708" r="5792" b="3568"/>
          <a:stretch>
            <a:fillRect/>
          </a:stretch>
        </p:blipFill>
        <p:spPr>
          <a:xfrm rot="60000">
            <a:off x="4754522" y="2011924"/>
            <a:ext cx="3551237" cy="3482975"/>
          </a:xfrm>
        </p:spPr>
      </p:pic>
    </p:spTree>
    <p:extLst>
      <p:ext uri="{BB962C8B-B14F-4D97-AF65-F5344CB8AC3E}">
        <p14:creationId xmlns:p14="http://schemas.microsoft.com/office/powerpoint/2010/main" val="345022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1600"/>
            <a:ext cx="8458200" cy="7747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Planning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76400"/>
            <a:ext cx="4343400" cy="3962400"/>
          </a:xfrm>
        </p:spPr>
        <p:txBody>
          <a:bodyPr/>
          <a:lstStyle/>
          <a:p>
            <a:pPr eaLnBrk="1" hangingPunct="1"/>
            <a:endParaRPr lang="en-US" dirty="0" smtClean="0">
              <a:latin typeface="Franklin Gothic Book" pitchFamily="34" charset="0"/>
            </a:endParaRPr>
          </a:p>
          <a:p>
            <a:pPr eaLnBrk="1" hangingPunct="1"/>
            <a:r>
              <a:rPr lang="en-US" sz="3200" dirty="0" smtClean="0"/>
              <a:t>Local </a:t>
            </a:r>
            <a:r>
              <a:rPr lang="en-US" sz="3200" dirty="0" smtClean="0"/>
              <a:t>Efforts</a:t>
            </a:r>
          </a:p>
          <a:p>
            <a:pPr eaLnBrk="1" hangingPunct="1"/>
            <a:r>
              <a:rPr lang="en-US" sz="3200" dirty="0" smtClean="0"/>
              <a:t>The First 48 Hours</a:t>
            </a:r>
          </a:p>
          <a:p>
            <a:pPr eaLnBrk="1" hangingPunct="1"/>
            <a:r>
              <a:rPr lang="en-US" sz="3200" dirty="0" smtClean="0"/>
              <a:t>Business Resumption</a:t>
            </a:r>
          </a:p>
          <a:p>
            <a:pPr eaLnBrk="1" hangingPunct="1"/>
            <a:r>
              <a:rPr lang="en-US" sz="3200" dirty="0" smtClean="0"/>
              <a:t>Long-Term Recovery</a:t>
            </a:r>
          </a:p>
        </p:txBody>
      </p:sp>
    </p:spTree>
    <p:extLst>
      <p:ext uri="{BB962C8B-B14F-4D97-AF65-F5344CB8AC3E}">
        <p14:creationId xmlns:p14="http://schemas.microsoft.com/office/powerpoint/2010/main" val="177512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4000" dirty="0" smtClean="0">
                <a:latin typeface="+mj-lt"/>
              </a:rPr>
              <a:t>Technical Issues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6019800" cy="3962400"/>
          </a:xfrm>
        </p:spPr>
        <p:txBody>
          <a:bodyPr/>
          <a:lstStyle/>
          <a:p>
            <a:pPr eaLnBrk="1" hangingPunct="1"/>
            <a:endParaRPr lang="en-US" dirty="0" smtClean="0">
              <a:latin typeface="Franklin Gothic Book" pitchFamily="34" charset="0"/>
            </a:endParaRPr>
          </a:p>
          <a:p>
            <a:pPr eaLnBrk="1" hangingPunct="1"/>
            <a:r>
              <a:rPr lang="en-US" sz="3200" dirty="0" smtClean="0"/>
              <a:t>Review of Safety Systems</a:t>
            </a:r>
          </a:p>
          <a:p>
            <a:pPr eaLnBrk="1" hangingPunct="1"/>
            <a:r>
              <a:rPr lang="en-US" sz="3200" dirty="0" smtClean="0"/>
              <a:t>Archiving of Digital Data and Electronic Resources/Records</a:t>
            </a:r>
          </a:p>
          <a:p>
            <a:pPr eaLnBrk="1" hangingPunct="1"/>
            <a:r>
              <a:rPr lang="en-US" sz="3200" dirty="0" smtClean="0"/>
              <a:t>Computer Hot Sites</a:t>
            </a:r>
          </a:p>
          <a:p>
            <a:pPr eaLnBrk="1" hangingPunct="1">
              <a:buFontTx/>
              <a:buNone/>
            </a:pPr>
            <a:endParaRPr lang="en-US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3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Mutual Aid Agreements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5867400" cy="4525963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Written Document</a:t>
            </a:r>
          </a:p>
          <a:p>
            <a:r>
              <a:rPr lang="en-US" sz="3600" dirty="0" smtClean="0"/>
              <a:t>Defines Response</a:t>
            </a:r>
          </a:p>
          <a:p>
            <a:r>
              <a:rPr lang="en-US" sz="3600" dirty="0" smtClean="0"/>
              <a:t>Administration Support</a:t>
            </a:r>
          </a:p>
          <a:p>
            <a:r>
              <a:rPr lang="en-US" sz="3600" dirty="0" smtClean="0"/>
              <a:t>Exit Clause</a:t>
            </a:r>
          </a:p>
        </p:txBody>
      </p:sp>
    </p:spTree>
    <p:extLst>
      <p:ext uri="{BB962C8B-B14F-4D97-AF65-F5344CB8AC3E}">
        <p14:creationId xmlns:p14="http://schemas.microsoft.com/office/powerpoint/2010/main" val="30811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153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Memorandum </a:t>
            </a:r>
            <a:r>
              <a:rPr lang="en-US" sz="3600" dirty="0" smtClean="0"/>
              <a:t>of </a:t>
            </a:r>
            <a:r>
              <a:rPr lang="en-US" sz="3600" dirty="0" smtClean="0"/>
              <a:t>Agreement Info</a:t>
            </a:r>
            <a:endParaRPr 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3246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SILDRN</a:t>
            </a:r>
            <a:endParaRPr lang="en-US" sz="3600" dirty="0" smtClean="0">
              <a:solidFill>
                <a:srgbClr val="664C99"/>
              </a:solidFill>
            </a:endParaRPr>
          </a:p>
          <a:p>
            <a:pPr eaLnBrk="1" hangingPunct="1"/>
            <a:r>
              <a:rPr lang="en-US" sz="3600" dirty="0" smtClean="0"/>
              <a:t>Member participation</a:t>
            </a:r>
          </a:p>
          <a:p>
            <a:pPr eaLnBrk="1" hangingPunct="1"/>
            <a:r>
              <a:rPr lang="en-US" sz="3600" dirty="0" smtClean="0"/>
              <a:t>Member fees to pay for supplies</a:t>
            </a:r>
          </a:p>
          <a:p>
            <a:pPr eaLnBrk="1" hangingPunct="1"/>
            <a:r>
              <a:rPr lang="en-US" sz="3600" dirty="0" smtClean="0"/>
              <a:t>Disaster assistance</a:t>
            </a:r>
          </a:p>
        </p:txBody>
      </p:sp>
    </p:spTree>
    <p:extLst>
      <p:ext uri="{BB962C8B-B14F-4D97-AF65-F5344CB8AC3E}">
        <p14:creationId xmlns:p14="http://schemas.microsoft.com/office/powerpoint/2010/main" val="2866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Supply Caches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6019800" cy="2514599"/>
          </a:xfrm>
        </p:spPr>
        <p:txBody>
          <a:bodyPr/>
          <a:lstStyle/>
          <a:p>
            <a:r>
              <a:rPr lang="en-US" sz="2800" dirty="0" smtClean="0"/>
              <a:t>Centralized Supplies for an Individual Institution or for Joint Use in a Regional Disaster</a:t>
            </a:r>
          </a:p>
          <a:p>
            <a:r>
              <a:rPr lang="en-US" sz="2800" dirty="0" smtClean="0"/>
              <a:t>Supplies for Your Agency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652" name="Picture 5" descr="va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14257"/>
            <a:ext cx="2286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066800" y="5410200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dirty="0"/>
              <a:t>Disaster Response Supplies</a:t>
            </a:r>
          </a:p>
        </p:txBody>
      </p:sp>
    </p:spTree>
    <p:extLst>
      <p:ext uri="{BB962C8B-B14F-4D97-AF65-F5344CB8AC3E}">
        <p14:creationId xmlns:p14="http://schemas.microsoft.com/office/powerpoint/2010/main" val="26301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Mutual Aid Agreement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San Diego (SILDRN): 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sites.google.com/site/sildrn/sildrn/mutual-aid-agreement-1</a:t>
            </a:r>
            <a:endParaRPr lang="en-US" sz="2800" dirty="0" smtClean="0"/>
          </a:p>
          <a:p>
            <a:r>
              <a:rPr lang="en-US" sz="2800" dirty="0"/>
              <a:t>Savannah/Atlanta (SHER/HERA):  </a:t>
            </a:r>
            <a:r>
              <a:rPr lang="en-US" sz="2800" dirty="0">
                <a:hlinkClick r:id="rId4"/>
              </a:rPr>
              <a:t>http</a:t>
            </a:r>
            <a:r>
              <a:rPr lang="en-US" sz="2800" dirty="0" smtClean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www.heritageemergency.org/wp-content/uploads/2014/06/SHERN-Mutual-Aid-Agreement-2.pdf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/>
              <a:t>Seattle (SHERN):  </a:t>
            </a:r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www.heritagepreservation.org/AfR/Seattle/News.html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9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Philadelphia Alliance for Response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Began </a:t>
            </a:r>
            <a:r>
              <a:rPr lang="en-US" sz="2800" dirty="0" smtClean="0"/>
              <a:t>with large </a:t>
            </a:r>
            <a:r>
              <a:rPr lang="en-US" sz="2800" dirty="0" smtClean="0"/>
              <a:t>Forum in June 2007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Strong “buy-in” from Office of Emergency Management, Fire Chief, &amp; Commissioner of Records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OEM modified their Business Planning and Response workshops specifically for cultural institutions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Text-alert system grows from 11 cultural institution representatives to over 100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OEM working to locate cultural institutions on City GPS system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Credentialing for site re-entry is a future project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622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+mj-lt"/>
              </a:rPr>
              <a:t>Considering</a:t>
            </a:r>
            <a:r>
              <a:rPr lang="en-US" sz="3200" dirty="0" smtClean="0"/>
              <a:t> joint </a:t>
            </a:r>
            <a:r>
              <a:rPr lang="en-US" sz="3200" dirty="0" smtClean="0"/>
              <a:t>response </a:t>
            </a:r>
            <a:r>
              <a:rPr lang="en-US" sz="3200" dirty="0" smtClean="0"/>
              <a:t>efforts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5364" name="Picture 6" descr="Kentler_RedH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Pittsburgh Alliance for Response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Began in June 2008; initial Forum meeting had strong corporate and community support</a:t>
            </a:r>
          </a:p>
          <a:p>
            <a:r>
              <a:rPr lang="en-US" dirty="0" smtClean="0"/>
              <a:t>Regular elections for Chair and Committee </a:t>
            </a:r>
            <a:r>
              <a:rPr lang="en-US" dirty="0"/>
              <a:t>H</a:t>
            </a:r>
            <a:r>
              <a:rPr lang="en-US" dirty="0" smtClean="0"/>
              <a:t>eads</a:t>
            </a:r>
          </a:p>
          <a:p>
            <a:r>
              <a:rPr lang="en-US" dirty="0" smtClean="0"/>
              <a:t>Strong focus on education:</a:t>
            </a:r>
          </a:p>
          <a:p>
            <a:pPr lvl="1"/>
            <a:r>
              <a:rPr lang="en-US" sz="2400" dirty="0" smtClean="0"/>
              <a:t>Tabletop exercises</a:t>
            </a:r>
          </a:p>
          <a:p>
            <a:pPr lvl="1"/>
            <a:r>
              <a:rPr lang="en-US" sz="2400" dirty="0" smtClean="0"/>
              <a:t>Insurance, Mold Remediation presentations</a:t>
            </a:r>
          </a:p>
          <a:p>
            <a:pPr lvl="1"/>
            <a:r>
              <a:rPr lang="en-US" sz="2400" dirty="0" smtClean="0"/>
              <a:t>Half-day workshop on Fire Protection Systems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nstitutional site visits with survey report outcomes</a:t>
            </a:r>
          </a:p>
          <a:p>
            <a:pPr lvl="1"/>
            <a:r>
              <a:rPr lang="en-US" sz="2400" dirty="0" smtClean="0"/>
              <a:t>Winterizing Your Collections discussion*</a:t>
            </a:r>
          </a:p>
          <a:p>
            <a:r>
              <a:rPr lang="en-US" dirty="0" smtClean="0"/>
              <a:t>Received NEH Preservation Assistance Grant to develop cooperative disaster supply cache</a:t>
            </a:r>
          </a:p>
        </p:txBody>
      </p:sp>
    </p:spTree>
    <p:extLst>
      <p:ext uri="{BB962C8B-B14F-4D97-AF65-F5344CB8AC3E}">
        <p14:creationId xmlns:p14="http://schemas.microsoft.com/office/powerpoint/2010/main" val="1999888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47" y="0"/>
            <a:ext cx="6692370" cy="676477"/>
          </a:xfrm>
        </p:spPr>
        <p:txBody>
          <a:bodyPr>
            <a:noAutofit/>
          </a:bodyPr>
          <a:lstStyle/>
          <a:p>
            <a:r>
              <a:rPr lang="en-US" sz="2400" dirty="0" smtClean="0"/>
              <a:t>Pittsburgh AFR: </a:t>
            </a:r>
            <a:br>
              <a:rPr lang="en-US" sz="2400" dirty="0" smtClean="0"/>
            </a:br>
            <a:r>
              <a:rPr lang="en-US" sz="2400" dirty="0" smtClean="0"/>
              <a:t>Collaborative Use of PAG Funds</a:t>
            </a:r>
            <a:endParaRPr lang="en-US" sz="2400" dirty="0"/>
          </a:p>
        </p:txBody>
      </p:sp>
      <p:pic>
        <p:nvPicPr>
          <p:cNvPr id="1028" name="Picture 4" descr="https://lh3.googleusercontent.com/-0X9-4BeR288/T6gRhQdk4oI/AAAAAAAAAFg/-gVFsbyhPHwavCnLg1FrOIXQmW5fOYL_gCCo/s512-Ic42/DSCN2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4" y="1417638"/>
            <a:ext cx="2934976" cy="49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xbbhHEVccf8/T6gRhQkVjrI/AAAAAAAAAFc/UDtWeEkJWJECYtlYIgcAkDazBeKOFrlbgCCo/s640-Ic42/DSCN28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17638"/>
            <a:ext cx="4648200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Pittsburgh AFR Disaster Recovery Workshop</a:t>
            </a:r>
            <a:endParaRPr lang="en-US" sz="2400" dirty="0"/>
          </a:p>
        </p:txBody>
      </p:sp>
      <p:pic>
        <p:nvPicPr>
          <p:cNvPr id="3074" name="Picture 2" descr="https://lh3.googleusercontent.com/-_AofFcI9EKE/T6gRsAV-tGI/AAAAAAAAAHQ/mlQI3xHWH8cME53GitO5Yq6BqiguJuXkgCCo/s640-Ic42/DSCN29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57312"/>
            <a:ext cx="3886199" cy="45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-jsXowrYPj_Q/T6gRvIU32yI/AAAAAAAAAHs/uNH2Q0Mo6H0kndwerH3a3gUY90opWixswCCo/s512-Ic42/DSCN29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7311"/>
            <a:ext cx="2895600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0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Setting Up </a:t>
            </a:r>
            <a:r>
              <a:rPr lang="en-US" sz="4000" b="1" u="sng" dirty="0" smtClean="0"/>
              <a:t>Your</a:t>
            </a:r>
            <a:r>
              <a:rPr lang="en-US" sz="4000" dirty="0" smtClean="0"/>
              <a:t> Network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162800" cy="4525963"/>
          </a:xfrm>
        </p:spPr>
        <p:txBody>
          <a:bodyPr/>
          <a:lstStyle/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Who </a:t>
            </a:r>
            <a:r>
              <a:rPr lang="en-US" sz="3600" dirty="0" smtClean="0"/>
              <a:t>to include?</a:t>
            </a:r>
          </a:p>
          <a:p>
            <a:pPr lvl="1" eaLnBrk="1" hangingPunct="1"/>
            <a:r>
              <a:rPr lang="en-US" sz="2800" dirty="0" smtClean="0"/>
              <a:t>Define your area</a:t>
            </a:r>
          </a:p>
          <a:p>
            <a:pPr lvl="1" eaLnBrk="1" hangingPunct="1"/>
            <a:r>
              <a:rPr lang="en-US" sz="2800" dirty="0" smtClean="0"/>
              <a:t>What is already happening in your area?</a:t>
            </a:r>
          </a:p>
          <a:p>
            <a:pPr lvl="1" eaLnBrk="1" hangingPunct="1"/>
            <a:r>
              <a:rPr lang="en-US" sz="2800" dirty="0" smtClean="0"/>
              <a:t>Who to invite to the table?</a:t>
            </a:r>
          </a:p>
        </p:txBody>
      </p:sp>
    </p:spTree>
    <p:extLst>
      <p:ext uri="{BB962C8B-B14F-4D97-AF65-F5344CB8AC3E}">
        <p14:creationId xmlns:p14="http://schemas.microsoft.com/office/powerpoint/2010/main" val="5914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How do you get others involved?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315200" cy="4525963"/>
          </a:xfrm>
        </p:spPr>
        <p:txBody>
          <a:bodyPr/>
          <a:lstStyle/>
          <a:p>
            <a:r>
              <a:rPr lang="en-US" sz="3600" dirty="0" smtClean="0"/>
              <a:t>Recruit</a:t>
            </a:r>
          </a:p>
          <a:p>
            <a:endParaRPr lang="en-US" sz="3600" dirty="0" smtClean="0"/>
          </a:p>
          <a:p>
            <a:r>
              <a:rPr lang="en-US" sz="3600" dirty="0" smtClean="0"/>
              <a:t>Part of the job description</a:t>
            </a:r>
          </a:p>
          <a:p>
            <a:endParaRPr lang="en-US" sz="3600" dirty="0" smtClean="0"/>
          </a:p>
          <a:p>
            <a:r>
              <a:rPr lang="en-US" sz="3600" dirty="0" smtClean="0"/>
              <a:t>Allow for training opportunities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675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Places to Start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67818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Form </a:t>
            </a:r>
            <a:r>
              <a:rPr lang="en-US" sz="2800" dirty="0" smtClean="0"/>
              <a:t>a leadership committee</a:t>
            </a:r>
          </a:p>
          <a:p>
            <a:r>
              <a:rPr lang="en-US" sz="2800" dirty="0" smtClean="0"/>
              <a:t>Define your mission</a:t>
            </a:r>
          </a:p>
          <a:p>
            <a:r>
              <a:rPr lang="en-US" sz="2800" dirty="0" smtClean="0"/>
              <a:t>Get everyone working on their own institutional (and individual) preparedness</a:t>
            </a:r>
          </a:p>
          <a:p>
            <a:r>
              <a:rPr lang="en-US" sz="2800" dirty="0" smtClean="0"/>
              <a:t>Communication pathways</a:t>
            </a:r>
          </a:p>
        </p:txBody>
      </p:sp>
    </p:spTree>
    <p:extLst>
      <p:ext uri="{BB962C8B-B14F-4D97-AF65-F5344CB8AC3E}">
        <p14:creationId xmlns:p14="http://schemas.microsoft.com/office/powerpoint/2010/main" val="573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8458200" cy="7620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3200" dirty="0" smtClean="0">
                <a:latin typeface="+mj-lt"/>
              </a:rPr>
              <a:t>Cooperative Disaster Planning – Needs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858000" cy="3962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Point </a:t>
            </a:r>
            <a:r>
              <a:rPr lang="en-US" sz="2800" dirty="0" smtClean="0"/>
              <a:t>Person at Each Institution</a:t>
            </a:r>
          </a:p>
          <a:p>
            <a:pPr eaLnBrk="1" hangingPunct="1"/>
            <a:r>
              <a:rPr lang="en-US" sz="2800" dirty="0" smtClean="0"/>
              <a:t>Sharing of Disaster Plans</a:t>
            </a:r>
          </a:p>
          <a:p>
            <a:pPr eaLnBrk="1" hangingPunct="1"/>
            <a:r>
              <a:rPr lang="en-US" sz="2800" dirty="0" smtClean="0"/>
              <a:t>Consulting and Training Activities</a:t>
            </a:r>
          </a:p>
          <a:p>
            <a:pPr eaLnBrk="1" hangingPunct="1"/>
            <a:r>
              <a:rPr lang="en-US" sz="2800" dirty="0" smtClean="0"/>
              <a:t>Central Supply Cache – Identify Host</a:t>
            </a:r>
          </a:p>
          <a:p>
            <a:pPr eaLnBrk="1" hangingPunct="1"/>
            <a:r>
              <a:rPr lang="en-US" sz="2800" dirty="0" err="1" smtClean="0"/>
              <a:t>Consortial</a:t>
            </a:r>
            <a:r>
              <a:rPr lang="en-US" sz="2800" dirty="0" smtClean="0"/>
              <a:t> Vendor &amp; Insurance Contracts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5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77800"/>
            <a:ext cx="8458200" cy="7366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4000" dirty="0" smtClean="0">
                <a:latin typeface="+mj-lt"/>
              </a:rPr>
              <a:t>Cooperative </a:t>
            </a:r>
            <a:r>
              <a:rPr lang="en-US" sz="4000" dirty="0" smtClean="0">
                <a:latin typeface="+mj-lt"/>
              </a:rPr>
              <a:t>Action </a:t>
            </a:r>
            <a:r>
              <a:rPr lang="en-US" sz="4000" dirty="0" smtClean="0">
                <a:latin typeface="+mj-lt"/>
              </a:rPr>
              <a:t>Steps</a:t>
            </a:r>
          </a:p>
        </p:txBody>
      </p:sp>
      <p:sp>
        <p:nvSpPr>
          <p:cNvPr id="4771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315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Review of Plans and Risks</a:t>
            </a:r>
          </a:p>
          <a:p>
            <a:pPr eaLnBrk="1" hangingPunct="1"/>
            <a:r>
              <a:rPr lang="en-US" sz="2800" dirty="0" smtClean="0"/>
              <a:t>Disaster Assessment Surveys – Buildings, Collections, Staff &amp; Patrons</a:t>
            </a:r>
          </a:p>
          <a:p>
            <a:pPr eaLnBrk="1" hangingPunct="1"/>
            <a:r>
              <a:rPr lang="en-US" sz="2800" dirty="0" err="1" smtClean="0"/>
              <a:t>Consortial</a:t>
            </a:r>
            <a:r>
              <a:rPr lang="en-US" sz="2800" dirty="0" smtClean="0"/>
              <a:t>/Joint Plan</a:t>
            </a:r>
          </a:p>
          <a:p>
            <a:pPr eaLnBrk="1" hangingPunct="1"/>
            <a:r>
              <a:rPr lang="en-US" sz="2800" dirty="0" smtClean="0"/>
              <a:t>Preparedness, Response, and Recovery Training Models</a:t>
            </a:r>
          </a:p>
          <a:p>
            <a:pPr eaLnBrk="1" hangingPunct="1"/>
            <a:r>
              <a:rPr lang="en-US" sz="2800" dirty="0" smtClean="0"/>
              <a:t>Establish Response Team</a:t>
            </a:r>
          </a:p>
        </p:txBody>
      </p:sp>
    </p:spTree>
    <p:extLst>
      <p:ext uri="{BB962C8B-B14F-4D97-AF65-F5344CB8AC3E}">
        <p14:creationId xmlns:p14="http://schemas.microsoft.com/office/powerpoint/2010/main" val="346304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458200" cy="558800"/>
          </a:xfrm>
        </p:spPr>
        <p:txBody>
          <a:bodyPr>
            <a:normAutofit fontScale="90000"/>
          </a:bodyPr>
          <a:lstStyle/>
          <a:p>
            <a:pPr marL="176213"/>
            <a:r>
              <a:rPr lang="en-US" sz="4000" dirty="0"/>
              <a:t>Cooperative Action </a:t>
            </a:r>
            <a:r>
              <a:rPr lang="en-US" sz="4000" dirty="0" smtClean="0"/>
              <a:t>Steps, cont.</a:t>
            </a:r>
            <a:endParaRPr lang="en-US" sz="4000" dirty="0" smtClean="0">
              <a:latin typeface="Franklin Gothic Demi" pitchFamily="34" charset="0"/>
            </a:endParaRPr>
          </a:p>
        </p:txBody>
      </p:sp>
      <p:sp>
        <p:nvSpPr>
          <p:cNvPr id="4782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6553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Recovery Vendor Presentations</a:t>
            </a:r>
          </a:p>
          <a:p>
            <a:pPr eaLnBrk="1" hangingPunct="1"/>
            <a:r>
              <a:rPr lang="en-US" sz="2800" dirty="0" smtClean="0"/>
              <a:t>Insurance Issue Discussions</a:t>
            </a:r>
          </a:p>
          <a:p>
            <a:pPr eaLnBrk="1" hangingPunct="1"/>
            <a:r>
              <a:rPr lang="en-US" sz="2800" dirty="0" smtClean="0"/>
              <a:t>Develop Technical Response</a:t>
            </a:r>
          </a:p>
          <a:p>
            <a:pPr eaLnBrk="1" hangingPunct="1"/>
            <a:r>
              <a:rPr lang="en-US" sz="2800" dirty="0" smtClean="0"/>
              <a:t>Mutual Aid Agreement</a:t>
            </a:r>
          </a:p>
          <a:p>
            <a:pPr eaLnBrk="1" hangingPunct="1"/>
            <a:r>
              <a:rPr lang="en-US" sz="2800" dirty="0" smtClean="0"/>
              <a:t>Meet 2-3 times annually?</a:t>
            </a:r>
            <a:endParaRPr lang="en-US" sz="2800" dirty="0" smtClean="0"/>
          </a:p>
          <a:p>
            <a:pPr eaLnBrk="1" hangingPunct="1"/>
            <a:endParaRPr lang="en-US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73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Funding for Your Network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5181600" cy="4525963"/>
          </a:xfrm>
        </p:spPr>
        <p:txBody>
          <a:bodyPr/>
          <a:lstStyle/>
          <a:p>
            <a:r>
              <a:rPr lang="en-US" sz="3600" dirty="0" smtClean="0"/>
              <a:t>Response Network</a:t>
            </a:r>
          </a:p>
          <a:p>
            <a:endParaRPr lang="en-US" sz="3600" dirty="0" smtClean="0"/>
          </a:p>
          <a:p>
            <a:r>
              <a:rPr lang="en-US" sz="3600" dirty="0" smtClean="0"/>
              <a:t>Supply Cache</a:t>
            </a:r>
          </a:p>
          <a:p>
            <a:endParaRPr lang="en-US" sz="3600" dirty="0" smtClean="0"/>
          </a:p>
          <a:p>
            <a:r>
              <a:rPr lang="en-US" sz="3600" dirty="0" smtClean="0"/>
              <a:t>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42485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randforks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43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85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Funding 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600200"/>
            <a:ext cx="5105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Dues?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Outside </a:t>
            </a:r>
            <a:r>
              <a:rPr lang="en-US" sz="2800" dirty="0" smtClean="0"/>
              <a:t>Sources: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NEH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FEMA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IMLS/LSTA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NCPTT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NEA/Arts Councils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NHPRC/SHRAB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Private Funders</a:t>
            </a:r>
          </a:p>
        </p:txBody>
      </p:sp>
      <p:pic>
        <p:nvPicPr>
          <p:cNvPr id="29700" name="Picture 3" descr="orchestrating_money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0574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>
              <a:defRPr/>
            </a:pPr>
            <a:r>
              <a:rPr lang="en-US" sz="4000" dirty="0">
                <a:ea typeface="+mj-ea"/>
              </a:rPr>
              <a:t>A Grant to Assist in Planning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National Endowment for the Humanities – Preservation Assistance Grants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Up to $6,000 for preservation consulting, education, and supplies/equipment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Preservation Site Survey projects including Disaster Risk Assessments and Disaster Plan Development; Pittsburgh used funding for Disaster Cache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2016 Deadline: May 3 (early May each year)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Information at </a:t>
            </a:r>
            <a:r>
              <a:rPr lang="en-US" sz="2800" dirty="0" smtClean="0">
                <a:hlinkClick r:id="rId3"/>
              </a:rPr>
              <a:t>www.neh.gov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811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47" y="220786"/>
            <a:ext cx="6692370" cy="4556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</a:t>
            </a:r>
            <a:r>
              <a:rPr lang="en-US" sz="4000" dirty="0" smtClean="0"/>
              <a:t>ustaining </a:t>
            </a:r>
            <a:r>
              <a:rPr lang="en-US" sz="4000" dirty="0" smtClean="0"/>
              <a:t>your </a:t>
            </a:r>
            <a:r>
              <a:rPr lang="en-US" sz="4000" dirty="0" smtClean="0"/>
              <a:t>network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6962775" cy="4525963"/>
          </a:xfrm>
        </p:spPr>
        <p:txBody>
          <a:bodyPr/>
          <a:lstStyle/>
          <a:p>
            <a:r>
              <a:rPr lang="en-US" sz="3600" dirty="0" smtClean="0"/>
              <a:t>Rotate responsibility</a:t>
            </a:r>
          </a:p>
          <a:p>
            <a:r>
              <a:rPr lang="en-US" sz="3600" dirty="0" smtClean="0"/>
              <a:t>Set limits for positions</a:t>
            </a:r>
          </a:p>
          <a:p>
            <a:r>
              <a:rPr lang="en-US" sz="3600" dirty="0" smtClean="0"/>
              <a:t>Require representation from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each participating  agency</a:t>
            </a:r>
          </a:p>
          <a:p>
            <a:r>
              <a:rPr lang="en-US" sz="3600" dirty="0" smtClean="0"/>
              <a:t>Make it interesting!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50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Activities to sustain </a:t>
            </a:r>
            <a:r>
              <a:rPr lang="en-US" sz="4000" dirty="0" smtClean="0"/>
              <a:t>your </a:t>
            </a:r>
            <a:r>
              <a:rPr lang="en-US" sz="4000" dirty="0" smtClean="0"/>
              <a:t>network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16102" y="1676400"/>
            <a:ext cx="7543800" cy="4144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 at Supply Cache</a:t>
            </a:r>
          </a:p>
          <a:p>
            <a:r>
              <a:rPr lang="en-US" sz="3200" dirty="0" smtClean="0"/>
              <a:t>Training for Members</a:t>
            </a:r>
          </a:p>
          <a:p>
            <a:r>
              <a:rPr lang="en-US" sz="3200" dirty="0" smtClean="0"/>
              <a:t>Recruitment tool</a:t>
            </a:r>
          </a:p>
          <a:p>
            <a:r>
              <a:rPr lang="en-US" sz="3200" dirty="0" smtClean="0"/>
              <a:t>PR mechanism</a:t>
            </a:r>
          </a:p>
          <a:p>
            <a:r>
              <a:rPr lang="en-US" sz="3200" dirty="0" smtClean="0"/>
              <a:t>Site Visits</a:t>
            </a:r>
          </a:p>
          <a:p>
            <a:r>
              <a:rPr lang="en-US" sz="3200" dirty="0" smtClean="0"/>
              <a:t>Happy Hour</a:t>
            </a:r>
          </a:p>
        </p:txBody>
      </p:sp>
      <p:pic>
        <p:nvPicPr>
          <p:cNvPr id="35844" name="Picture 3" descr="tourgu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495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 eaLnBrk="1" hangingPunct="1"/>
            <a:r>
              <a:rPr lang="en-US" altLang="en-US" sz="2800" dirty="0" smtClean="0"/>
              <a:t>Resources for Disaster Preparedness</a:t>
            </a:r>
          </a:p>
        </p:txBody>
      </p:sp>
      <p:sp>
        <p:nvSpPr>
          <p:cNvPr id="2048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Foundation </a:t>
            </a:r>
            <a:r>
              <a:rPr lang="en-US" dirty="0"/>
              <a:t>of the American Institute for the Conservation of Historic and Artistic Works (AFR and </a:t>
            </a:r>
            <a:r>
              <a:rPr lang="en-US" dirty="0" smtClean="0"/>
              <a:t>NHR):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www.conservation-us.org/emergencies</a:t>
            </a:r>
            <a:r>
              <a:rPr lang="en-US" dirty="0" smtClean="0"/>
              <a:t> -- Jessica Unger, </a:t>
            </a:r>
            <a:r>
              <a:rPr lang="en-US" dirty="0" smtClean="0">
                <a:hlinkClick r:id="rId4"/>
              </a:rPr>
              <a:t>junger@conservation-us.org</a:t>
            </a:r>
            <a:r>
              <a:rPr lang="en-US" dirty="0" smtClean="0"/>
              <a:t>, 202-661-8069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Heritage Emergency National Task Force:  Lori Foley, Administrator, FEMA/Smithsonian, </a:t>
            </a:r>
            <a:r>
              <a:rPr lang="en-US" altLang="en-US" dirty="0" smtClean="0">
                <a:hlinkClick r:id="rId5"/>
              </a:rPr>
              <a:t>lori.foley@fema.dhs.gov</a:t>
            </a:r>
            <a:r>
              <a:rPr lang="en-US" altLang="en-US" dirty="0" smtClean="0"/>
              <a:t>, 202.826.6303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LYRASIS:  800.999.8558 or </a:t>
            </a:r>
            <a:r>
              <a:rPr lang="en-US" altLang="en-US" dirty="0" smtClean="0">
                <a:hlinkClick r:id="rId6"/>
              </a:rPr>
              <a:t>www.lyrasis.org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CCAHA:  215.545.0613 or </a:t>
            </a:r>
            <a:r>
              <a:rPr lang="en-US" altLang="en-US" dirty="0" smtClean="0">
                <a:hlinkClick r:id="rId7"/>
              </a:rPr>
              <a:t>www.ccaha.org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/>
              <a:t>NEDCC:  978.470.1010 or </a:t>
            </a:r>
            <a:r>
              <a:rPr lang="en-US" altLang="en-US" dirty="0">
                <a:hlinkClick r:id="rId8"/>
              </a:rPr>
              <a:t>www.nedcc.org</a:t>
            </a: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59135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49800"/>
            <a:ext cx="4279900" cy="6476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Tom Clareson</a:t>
            </a:r>
          </a:p>
          <a:p>
            <a:r>
              <a:rPr lang="en-US" dirty="0" smtClean="0"/>
              <a:t>Sr. Consultant for Digital &amp; Preservation 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 dirty="0" smtClean="0"/>
              <a:t>Questions or Comments?</a:t>
            </a:r>
            <a:endParaRPr lang="en-US" sz="4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87254"/>
            <a:ext cx="6346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A1A1A"/>
                </a:solidFill>
                <a:latin typeface="Arial" charset="0"/>
                <a:ea typeface="ＭＳ Ｐゴシック" charset="0"/>
                <a:cs typeface="ＭＳ Ｐゴシック" charset="0"/>
                <a:sym typeface="Roboto Light" charset="0"/>
              </a:rPr>
              <a:t>please contact us for more info</a:t>
            </a:r>
            <a:r>
              <a:rPr lang="en-US" dirty="0">
                <a:solidFill>
                  <a:srgbClr val="1A1A1A"/>
                </a:solidFill>
                <a:latin typeface="Arial" charset="0"/>
                <a:ea typeface="ＭＳ Ｐゴシック" charset="0"/>
                <a:cs typeface="ＭＳ Ｐゴシック" charset="0"/>
                <a:sym typeface="Roboto Light" charset="0"/>
              </a:rPr>
              <a:t>.</a:t>
            </a:r>
          </a:p>
          <a:p>
            <a:endParaRPr lang="en-US" dirty="0">
              <a:solidFill>
                <a:srgbClr val="1A1A1A"/>
              </a:solidFill>
              <a:latin typeface="Arial" charset="0"/>
              <a:ea typeface="ＭＳ Ｐゴシック" charset="0"/>
              <a:cs typeface="ＭＳ Ｐゴシック" charset="0"/>
              <a:sym typeface="Roboto Light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Roboto Light" charset="0"/>
              </a:rPr>
              <a:t>Phone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Roboto Medium" charset="0"/>
              </a:rPr>
              <a:t> </a:t>
            </a:r>
            <a:r>
              <a:rPr lang="en-US" sz="2800" b="1" dirty="0" smtClean="0">
                <a:latin typeface="Arial"/>
                <a:ea typeface="ＭＳ Ｐゴシック" charset="0"/>
                <a:cs typeface="Arial"/>
                <a:sym typeface="Roboto Medium" charset="0"/>
              </a:rPr>
              <a:t>614-439-1796</a:t>
            </a:r>
            <a:endParaRPr lang="en-US" sz="2800" b="1" dirty="0">
              <a:latin typeface="Arial"/>
              <a:ea typeface="ＭＳ Ｐゴシック" charset="0"/>
              <a:cs typeface="Arial"/>
              <a:sym typeface="Roboto Medium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Roboto Light" charset="0"/>
              </a:rPr>
              <a:t>Email   </a:t>
            </a:r>
            <a:r>
              <a:rPr lang="en-US" sz="2800" b="1" dirty="0" err="1" smtClean="0">
                <a:latin typeface="Arial"/>
                <a:ea typeface="ＭＳ Ｐゴシック" charset="0"/>
                <a:cs typeface="Arial"/>
                <a:sym typeface="Roboto Medium" charset="0"/>
              </a:rPr>
              <a:t>tom.clareson@lyrasis.org</a:t>
            </a:r>
            <a:endParaRPr lang="en-US" sz="2800" b="1" dirty="0">
              <a:latin typeface="Arial"/>
              <a:ea typeface="ＭＳ Ｐゴシック" charset="0"/>
              <a:cs typeface="Arial"/>
              <a:sym typeface="Roboto Medium" charset="0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14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ipped compact shelving Muskingum College Library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76213" eaLnBrk="1" hangingPunct="1"/>
            <a:r>
              <a:rPr lang="en-US" sz="3200" dirty="0" smtClean="0">
                <a:latin typeface="+mj-lt"/>
              </a:rPr>
              <a:t>Cooperative Disaster Planning</a:t>
            </a: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Saving Money</a:t>
            </a:r>
          </a:p>
          <a:p>
            <a:pPr eaLnBrk="1" hangingPunct="1"/>
            <a:r>
              <a:rPr lang="en-US" dirty="0" smtClean="0"/>
              <a:t>Resource Utilization</a:t>
            </a:r>
          </a:p>
          <a:p>
            <a:pPr eaLnBrk="1" hangingPunct="1"/>
            <a:r>
              <a:rPr lang="en-US" dirty="0" smtClean="0"/>
              <a:t>Service Resumption Issues</a:t>
            </a:r>
          </a:p>
          <a:p>
            <a:pPr eaLnBrk="1" hangingPunct="1"/>
            <a:r>
              <a:rPr lang="en-US" dirty="0" smtClean="0"/>
              <a:t>Group Education and Information</a:t>
            </a:r>
          </a:p>
          <a:p>
            <a:pPr eaLnBrk="1" hangingPunct="1"/>
            <a:r>
              <a:rPr lang="en-US" dirty="0" smtClean="0"/>
              <a:t>Insurance Issues</a:t>
            </a:r>
          </a:p>
          <a:p>
            <a:pPr eaLnBrk="1" hangingPunct="1"/>
            <a:r>
              <a:rPr lang="en-US" dirty="0" smtClean="0"/>
              <a:t>Recovery Planning</a:t>
            </a:r>
          </a:p>
          <a:p>
            <a:pPr eaLnBrk="1" hangingPunct="1"/>
            <a:r>
              <a:rPr lang="en-US" dirty="0" smtClean="0"/>
              <a:t>Technical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Alliance for </a:t>
            </a:r>
            <a:r>
              <a:rPr lang="en-US" dirty="0"/>
              <a:t>Response Toolkit</a:t>
            </a:r>
            <a:r>
              <a:rPr lang="en-US" dirty="0" smtClean="0"/>
              <a:t>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://www.heritageemergency.org/initiatives/alliance-for-response/tool-kit-3-2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11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458200" cy="5842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2800" dirty="0" smtClean="0">
                <a:latin typeface="+mj-lt"/>
              </a:rPr>
              <a:t>Saving Money </a:t>
            </a:r>
            <a:r>
              <a:rPr lang="en-US" sz="2800" dirty="0" smtClean="0">
                <a:latin typeface="+mj-lt"/>
              </a:rPr>
              <a:t>Through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Cooperative Planning</a:t>
            </a:r>
            <a:endParaRPr lang="en-US" sz="2800" dirty="0" smtClean="0">
              <a:latin typeface="+mj-lt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057400"/>
            <a:ext cx="54864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Group Training and Consulting</a:t>
            </a:r>
          </a:p>
          <a:p>
            <a:pPr eaLnBrk="1" hangingPunct="1"/>
            <a:r>
              <a:rPr lang="en-US" sz="3200" dirty="0" smtClean="0"/>
              <a:t>Central Supply Caches</a:t>
            </a:r>
          </a:p>
          <a:p>
            <a:pPr eaLnBrk="1" hangingPunct="1"/>
            <a:r>
              <a:rPr lang="en-US" sz="3200" dirty="0" err="1" smtClean="0"/>
              <a:t>Consortial</a:t>
            </a:r>
            <a:r>
              <a:rPr lang="en-US" sz="3200" dirty="0" smtClean="0"/>
              <a:t> Contracts with Recovery Vendors</a:t>
            </a:r>
          </a:p>
          <a:p>
            <a:pPr eaLnBrk="1" hangingPunct="1"/>
            <a:r>
              <a:rPr lang="en-US" sz="3200" dirty="0" err="1" smtClean="0"/>
              <a:t>Consortial</a:t>
            </a:r>
            <a:r>
              <a:rPr lang="en-US" sz="3200" dirty="0" smtClean="0"/>
              <a:t> Insurance Contracts</a:t>
            </a:r>
          </a:p>
        </p:txBody>
      </p:sp>
    </p:spTree>
    <p:extLst>
      <p:ext uri="{BB962C8B-B14F-4D97-AF65-F5344CB8AC3E}">
        <p14:creationId xmlns:p14="http://schemas.microsoft.com/office/powerpoint/2010/main" val="12796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458200" cy="12573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3200" dirty="0" smtClean="0">
                <a:latin typeface="+mj-lt"/>
              </a:rPr>
              <a:t>Better Resource Utilization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76400"/>
            <a:ext cx="6096000" cy="4343400"/>
          </a:xfrm>
        </p:spPr>
        <p:txBody>
          <a:bodyPr/>
          <a:lstStyle/>
          <a:p>
            <a:pPr eaLnBrk="1" hangingPunct="1"/>
            <a:endParaRPr lang="en-US" dirty="0" smtClean="0">
              <a:latin typeface="Franklin Gothic Book" pitchFamily="34" charset="0"/>
            </a:endParaRPr>
          </a:p>
          <a:p>
            <a:pPr eaLnBrk="1" hangingPunct="1"/>
            <a:r>
              <a:rPr lang="en-US" sz="2800" dirty="0" smtClean="0"/>
              <a:t>Greater </a:t>
            </a:r>
            <a:r>
              <a:rPr lang="en-US" sz="2800" dirty="0" smtClean="0"/>
              <a:t>Number of Trained Responders</a:t>
            </a:r>
          </a:p>
          <a:p>
            <a:pPr eaLnBrk="1" hangingPunct="1"/>
            <a:r>
              <a:rPr lang="en-US" sz="2800" dirty="0" smtClean="0"/>
              <a:t>Familiarity with Institutions in Consortia</a:t>
            </a:r>
          </a:p>
          <a:p>
            <a:pPr eaLnBrk="1" hangingPunct="1"/>
            <a:r>
              <a:rPr lang="en-US" sz="2800" dirty="0" smtClean="0"/>
              <a:t>Utilizing Strengths of Each Staff</a:t>
            </a:r>
          </a:p>
          <a:p>
            <a:pPr eaLnBrk="1" hangingPunct="1"/>
            <a:r>
              <a:rPr lang="en-US" sz="2800" dirty="0" smtClean="0"/>
              <a:t>Larger Community Volunteer Base</a:t>
            </a:r>
          </a:p>
        </p:txBody>
      </p:sp>
    </p:spTree>
    <p:extLst>
      <p:ext uri="{BB962C8B-B14F-4D97-AF65-F5344CB8AC3E}">
        <p14:creationId xmlns:p14="http://schemas.microsoft.com/office/powerpoint/2010/main" val="91772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458200" cy="7239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3200" dirty="0" smtClean="0">
                <a:latin typeface="+mj-lt"/>
              </a:rPr>
              <a:t>Service Resumption Issues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752600"/>
            <a:ext cx="5867400" cy="3962400"/>
          </a:xfrm>
        </p:spPr>
        <p:txBody>
          <a:bodyPr>
            <a:normAutofit/>
          </a:bodyPr>
          <a:lstStyle/>
          <a:p>
            <a:pPr eaLnBrk="1" hangingPunct="1"/>
            <a:endParaRPr lang="en-US" sz="2800" dirty="0" smtClean="0">
              <a:latin typeface="Franklin Gothic Book" pitchFamily="34" charset="0"/>
            </a:endParaRPr>
          </a:p>
          <a:p>
            <a:pPr eaLnBrk="1" hangingPunct="1"/>
            <a:r>
              <a:rPr lang="en-US" sz="2800" dirty="0" smtClean="0"/>
              <a:t>Reciprocal </a:t>
            </a:r>
            <a:r>
              <a:rPr lang="en-US" sz="2800" dirty="0" smtClean="0"/>
              <a:t>Borrowing</a:t>
            </a:r>
          </a:p>
          <a:p>
            <a:pPr eaLnBrk="1" hangingPunct="1"/>
            <a:r>
              <a:rPr lang="en-US" sz="2800" dirty="0" smtClean="0"/>
              <a:t>Computer Hot Sites</a:t>
            </a:r>
          </a:p>
          <a:p>
            <a:pPr eaLnBrk="1" hangingPunct="1"/>
            <a:r>
              <a:rPr lang="en-US" sz="2800" dirty="0" smtClean="0"/>
              <a:t>Interlibrary Loan Fulfillment</a:t>
            </a:r>
          </a:p>
          <a:p>
            <a:pPr eaLnBrk="1" hangingPunct="1"/>
            <a:r>
              <a:rPr lang="en-US" sz="2800" dirty="0" smtClean="0"/>
              <a:t>Donation Processing Centers</a:t>
            </a:r>
          </a:p>
        </p:txBody>
      </p:sp>
    </p:spTree>
    <p:extLst>
      <p:ext uri="{BB962C8B-B14F-4D97-AF65-F5344CB8AC3E}">
        <p14:creationId xmlns:p14="http://schemas.microsoft.com/office/powerpoint/2010/main" val="243757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1300"/>
            <a:ext cx="8458200" cy="800100"/>
          </a:xfrm>
        </p:spPr>
        <p:txBody>
          <a:bodyPr>
            <a:normAutofit/>
          </a:bodyPr>
          <a:lstStyle/>
          <a:p>
            <a:pPr marL="176213" eaLnBrk="1" hangingPunct="1"/>
            <a:r>
              <a:rPr lang="en-US" sz="3200" dirty="0" smtClean="0">
                <a:latin typeface="+mj-lt"/>
              </a:rPr>
              <a:t>Group Education and Information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162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Shared Disaster Plans</a:t>
            </a:r>
          </a:p>
          <a:p>
            <a:pPr eaLnBrk="1" hangingPunct="1"/>
            <a:r>
              <a:rPr lang="en-US" sz="3200" dirty="0" smtClean="0"/>
              <a:t>Shared Building/Floor Plans</a:t>
            </a:r>
          </a:p>
          <a:p>
            <a:pPr eaLnBrk="1" hangingPunct="1"/>
            <a:r>
              <a:rPr lang="en-US" sz="3200" dirty="0" smtClean="0"/>
              <a:t>Familiarizing Staff and Physical Plant</a:t>
            </a:r>
          </a:p>
          <a:p>
            <a:pPr eaLnBrk="1" hangingPunct="1"/>
            <a:r>
              <a:rPr lang="en-US" sz="3200" dirty="0" smtClean="0"/>
              <a:t>Baseline Preparedness, Response, and Recovery Training</a:t>
            </a:r>
          </a:p>
          <a:p>
            <a:pPr eaLnBrk="1" hangingPunct="1"/>
            <a:r>
              <a:rPr lang="en-US" sz="3200" dirty="0" smtClean="0"/>
              <a:t>Annual Disaster Plan Update/Practice</a:t>
            </a:r>
          </a:p>
          <a:p>
            <a:pPr eaLnBrk="1" hangingPunct="1"/>
            <a:r>
              <a:rPr lang="en-US" sz="3200" dirty="0" smtClean="0"/>
              <a:t>Recovery Vendor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58428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191</TotalTime>
  <Words>819</Words>
  <Application>Microsoft Office PowerPoint</Application>
  <PresentationFormat>On-screen Show (4:3)</PresentationFormat>
  <Paragraphs>219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Franklin Gothic Book</vt:lpstr>
      <vt:lpstr>Franklin Gothic Demi</vt:lpstr>
      <vt:lpstr>Roboto Light</vt:lpstr>
      <vt:lpstr>Roboto Medium</vt:lpstr>
      <vt:lpstr>Roboto Regular</vt:lpstr>
      <vt:lpstr>Times New Roman</vt:lpstr>
      <vt:lpstr>Clarity</vt:lpstr>
      <vt:lpstr>Models for Building  Local Response Networks</vt:lpstr>
      <vt:lpstr>Considering joint response efforts </vt:lpstr>
      <vt:lpstr>PowerPoint Presentation</vt:lpstr>
      <vt:lpstr>PowerPoint Presentation</vt:lpstr>
      <vt:lpstr>Cooperative Disaster Planning</vt:lpstr>
      <vt:lpstr>Saving Money Through Cooperative Planning</vt:lpstr>
      <vt:lpstr>Better Resource Utilization</vt:lpstr>
      <vt:lpstr>Service Resumption Issues</vt:lpstr>
      <vt:lpstr>Group Education and Information</vt:lpstr>
      <vt:lpstr>Education</vt:lpstr>
      <vt:lpstr>Possible Training Sessions</vt:lpstr>
      <vt:lpstr>Insurance Issues</vt:lpstr>
      <vt:lpstr>Recovery Planning</vt:lpstr>
      <vt:lpstr>Technical Issues</vt:lpstr>
      <vt:lpstr>Mutual Aid Agreements</vt:lpstr>
      <vt:lpstr>Memorandum of Agreement Info</vt:lpstr>
      <vt:lpstr>Supply Caches</vt:lpstr>
      <vt:lpstr>Mutual Aid Agreement Models</vt:lpstr>
      <vt:lpstr>Philadelphia Alliance for Response</vt:lpstr>
      <vt:lpstr>Pittsburgh Alliance for Response</vt:lpstr>
      <vt:lpstr>Pittsburgh AFR:  Collaborative Use of PAG Funds</vt:lpstr>
      <vt:lpstr>Pittsburgh AFR Disaster Recovery Workshop</vt:lpstr>
      <vt:lpstr>Setting Up Your Network</vt:lpstr>
      <vt:lpstr>How do you get others involved?</vt:lpstr>
      <vt:lpstr>Places to Start</vt:lpstr>
      <vt:lpstr>Cooperative Disaster Planning – Needs</vt:lpstr>
      <vt:lpstr>Cooperative Action Steps</vt:lpstr>
      <vt:lpstr>Cooperative Action Steps, cont.</vt:lpstr>
      <vt:lpstr>Funding for Your Network</vt:lpstr>
      <vt:lpstr>Funding Sources</vt:lpstr>
      <vt:lpstr>A Grant to Assist in Planning</vt:lpstr>
      <vt:lpstr>Sustaining your network</vt:lpstr>
      <vt:lpstr>Activities to sustain your network</vt:lpstr>
      <vt:lpstr>Resources for Disaster Preparedness</vt:lpstr>
      <vt:lpstr>Questions or Comments?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Mitchell</dc:creator>
  <cp:lastModifiedBy>Tom Clareson</cp:lastModifiedBy>
  <cp:revision>31</cp:revision>
  <dcterms:created xsi:type="dcterms:W3CDTF">2015-07-16T23:50:32Z</dcterms:created>
  <dcterms:modified xsi:type="dcterms:W3CDTF">2016-04-15T19:20:21Z</dcterms:modified>
</cp:coreProperties>
</file>