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handoutMasterIdLst>
    <p:handoutMasterId r:id="rId45"/>
  </p:handoutMasterIdLst>
  <p:sldIdLst>
    <p:sldId id="256" r:id="rId2"/>
    <p:sldId id="259" r:id="rId3"/>
    <p:sldId id="258" r:id="rId4"/>
    <p:sldId id="294" r:id="rId5"/>
    <p:sldId id="257" r:id="rId6"/>
    <p:sldId id="260" r:id="rId7"/>
    <p:sldId id="281" r:id="rId8"/>
    <p:sldId id="261" r:id="rId9"/>
    <p:sldId id="283" r:id="rId10"/>
    <p:sldId id="279" r:id="rId11"/>
    <p:sldId id="280" r:id="rId12"/>
    <p:sldId id="300" r:id="rId13"/>
    <p:sldId id="262" r:id="rId14"/>
    <p:sldId id="263" r:id="rId15"/>
    <p:sldId id="269" r:id="rId16"/>
    <p:sldId id="270" r:id="rId17"/>
    <p:sldId id="273" r:id="rId18"/>
    <p:sldId id="264" r:id="rId19"/>
    <p:sldId id="293" r:id="rId20"/>
    <p:sldId id="299" r:id="rId21"/>
    <p:sldId id="298" r:id="rId22"/>
    <p:sldId id="276" r:id="rId23"/>
    <p:sldId id="277" r:id="rId24"/>
    <p:sldId id="278" r:id="rId25"/>
    <p:sldId id="265" r:id="rId26"/>
    <p:sldId id="266" r:id="rId27"/>
    <p:sldId id="275" r:id="rId28"/>
    <p:sldId id="267" r:id="rId29"/>
    <p:sldId id="268" r:id="rId30"/>
    <p:sldId id="271" r:id="rId31"/>
    <p:sldId id="272" r:id="rId32"/>
    <p:sldId id="284" r:id="rId33"/>
    <p:sldId id="282" r:id="rId34"/>
    <p:sldId id="301" r:id="rId35"/>
    <p:sldId id="289" r:id="rId36"/>
    <p:sldId id="285" r:id="rId37"/>
    <p:sldId id="286" r:id="rId38"/>
    <p:sldId id="288" r:id="rId39"/>
    <p:sldId id="290" r:id="rId40"/>
    <p:sldId id="291" r:id="rId41"/>
    <p:sldId id="292" r:id="rId42"/>
    <p:sldId id="29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ED617E0-3DDC-4CBC-8DC2-076B837CB036}" type="datetimeFigureOut">
              <a:rPr lang="en-US" smtClean="0"/>
              <a:pPr/>
              <a:t>11/11/2015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6CC49B4-0A43-4B13-9F1F-A20237097932}" type="slidenum">
              <a:rPr lang="en-US" smtClean="0"/>
              <a:pPr/>
              <a:t>‹#›</a:t>
            </a:fld>
            <a:endParaRPr lang="en-US" dirty="0"/>
          </a:p>
        </p:txBody>
      </p:sp>
    </p:spTree>
    <p:extLst>
      <p:ext uri="{BB962C8B-B14F-4D97-AF65-F5344CB8AC3E}">
        <p14:creationId xmlns:p14="http://schemas.microsoft.com/office/powerpoint/2010/main" val="104273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279E6C-7BAD-482E-BBAF-39AA33767882}" type="datetimeFigureOut">
              <a:rPr lang="en-US" smtClean="0"/>
              <a:pPr/>
              <a:t>11/11/2015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D3C9-B194-47DC-809B-E49B5454E41F}" type="slidenum">
              <a:rPr lang="en-US" smtClean="0"/>
              <a:pPr/>
              <a:t>‹#›</a:t>
            </a:fld>
            <a:endParaRPr lang="en-US" dirty="0"/>
          </a:p>
        </p:txBody>
      </p:sp>
    </p:spTree>
    <p:extLst>
      <p:ext uri="{BB962C8B-B14F-4D97-AF65-F5344CB8AC3E}">
        <p14:creationId xmlns:p14="http://schemas.microsoft.com/office/powerpoint/2010/main" val="201198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36D3C9-B194-47DC-809B-E49B5454E41F}" type="slidenum">
              <a:rPr lang="en-US" smtClean="0"/>
              <a:pPr/>
              <a:t>28</a:t>
            </a:fld>
            <a:endParaRPr lang="en-US" dirty="0"/>
          </a:p>
        </p:txBody>
      </p:sp>
    </p:spTree>
    <p:extLst>
      <p:ext uri="{BB962C8B-B14F-4D97-AF65-F5344CB8AC3E}">
        <p14:creationId xmlns:p14="http://schemas.microsoft.com/office/powerpoint/2010/main" val="344370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217818B-7CB0-4F43-83C6-AFF7EA8E7327}"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217818B-7CB0-4F43-83C6-AFF7EA8E732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198877-94F6-4FF9-B07F-5FCDA064C409}" type="datetimeFigureOut">
              <a:rPr lang="en-US" smtClean="0"/>
              <a:pPr/>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7818B-7CB0-4F43-83C6-AFF7EA8E73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198877-94F6-4FF9-B07F-5FCDA064C409}" type="datetimeFigureOut">
              <a:rPr lang="en-US" smtClean="0"/>
              <a:pPr/>
              <a:t>11/11/2015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217818B-7CB0-4F43-83C6-AFF7EA8E732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training.fema.gov/is/courseoverview.aspx?code=IS-547.a" TargetMode="External"/><Relationship Id="rId2" Type="http://schemas.openxmlformats.org/officeDocument/2006/relationships/hyperlink" Target="https://training.fema.gov/is/courseoverview.aspx?code=IS-120.a" TargetMode="External"/><Relationship Id="rId1" Type="http://schemas.openxmlformats.org/officeDocument/2006/relationships/slideLayout" Target="../slideLayouts/slideLayout2.xml"/><Relationship Id="rId5" Type="http://schemas.openxmlformats.org/officeDocument/2006/relationships/hyperlink" Target="http://www.epicc.org/" TargetMode="External"/><Relationship Id="rId4" Type="http://schemas.openxmlformats.org/officeDocument/2006/relationships/hyperlink" Target="https://training.fema.gov/is/courseoverview.aspx?code=IS-550"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allen.evans@vmfa.museu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lstStyle/>
          <a:p>
            <a:r>
              <a:rPr lang="en-US" b="1" dirty="0" smtClean="0"/>
              <a:t>Tabletop Exercises</a:t>
            </a:r>
            <a:endParaRPr lang="en-US" b="1" dirty="0"/>
          </a:p>
        </p:txBody>
      </p:sp>
      <p:sp>
        <p:nvSpPr>
          <p:cNvPr id="3" name="Subtitle 2"/>
          <p:cNvSpPr>
            <a:spLocks noGrp="1"/>
          </p:cNvSpPr>
          <p:nvPr>
            <p:ph type="subTitle" idx="1"/>
          </p:nvPr>
        </p:nvSpPr>
        <p:spPr>
          <a:xfrm>
            <a:off x="1295400" y="2971800"/>
            <a:ext cx="6400800" cy="1752600"/>
          </a:xfrm>
        </p:spPr>
        <p:txBody>
          <a:bodyPr>
            <a:normAutofit fontScale="92500" lnSpcReduction="20000"/>
          </a:bodyPr>
          <a:lstStyle/>
          <a:p>
            <a:r>
              <a:rPr lang="en-US" b="1" dirty="0" smtClean="0"/>
              <a:t>By </a:t>
            </a:r>
          </a:p>
          <a:p>
            <a:r>
              <a:rPr lang="en-US" b="1" dirty="0" smtClean="0"/>
              <a:t>Allen Evans</a:t>
            </a:r>
          </a:p>
          <a:p>
            <a:r>
              <a:rPr lang="en-US" b="1" dirty="0" smtClean="0"/>
              <a:t>Training &amp; Compliance Coordinator</a:t>
            </a:r>
          </a:p>
          <a:p>
            <a:r>
              <a:rPr lang="en-US" b="1" dirty="0" smtClean="0"/>
              <a:t>Virginia Museum of Fine Arts</a:t>
            </a:r>
            <a:endParaRPr lang="en-US" b="1" dirty="0"/>
          </a:p>
        </p:txBody>
      </p:sp>
    </p:spTree>
    <p:extLst>
      <p:ext uri="{BB962C8B-B14F-4D97-AF65-F5344CB8AC3E}">
        <p14:creationId xmlns:p14="http://schemas.microsoft.com/office/powerpoint/2010/main" val="264371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r>
              <a:rPr lang="en-US" b="1" smtClean="0"/>
              <a:t>Purpose </a:t>
            </a:r>
            <a:r>
              <a:rPr lang="en-US" b="1" dirty="0" smtClean="0"/>
              <a:t>of Tabletop Exercises</a:t>
            </a:r>
            <a:endParaRPr lang="en-US" b="1" dirty="0"/>
          </a:p>
        </p:txBody>
      </p:sp>
      <p:sp>
        <p:nvSpPr>
          <p:cNvPr id="3" name="Content Placeholder 2"/>
          <p:cNvSpPr>
            <a:spLocks noGrp="1"/>
          </p:cNvSpPr>
          <p:nvPr>
            <p:ph idx="1"/>
          </p:nvPr>
        </p:nvSpPr>
        <p:spPr>
          <a:xfrm>
            <a:off x="381000" y="1371600"/>
            <a:ext cx="8229600" cy="4525963"/>
          </a:xfrm>
        </p:spPr>
        <p:txBody>
          <a:bodyPr>
            <a:noAutofit/>
          </a:bodyPr>
          <a:lstStyle/>
          <a:p>
            <a:r>
              <a:rPr lang="en-US" sz="2400" dirty="0" smtClean="0"/>
              <a:t>Primarily meant to invoke discussion.</a:t>
            </a:r>
          </a:p>
          <a:p>
            <a:r>
              <a:rPr lang="en-US" sz="2400" dirty="0" smtClean="0"/>
              <a:t>Guided by one or two facilitators (with shared responsibilities).</a:t>
            </a:r>
          </a:p>
          <a:p>
            <a:r>
              <a:rPr lang="en-US" sz="2400" dirty="0" smtClean="0"/>
              <a:t>Participants solve problems as a group.</a:t>
            </a:r>
          </a:p>
          <a:p>
            <a:r>
              <a:rPr lang="en-US" sz="2400" dirty="0" smtClean="0"/>
              <a:t>Consists of real – life situations.</a:t>
            </a:r>
          </a:p>
          <a:p>
            <a:r>
              <a:rPr lang="en-US" sz="2400" dirty="0" smtClean="0"/>
              <a:t>Keep it simple. No elaborate facilities or communications.</a:t>
            </a:r>
          </a:p>
          <a:p>
            <a:r>
              <a:rPr lang="en-US" sz="2400" dirty="0" smtClean="0"/>
              <a:t>One or two evaluators may be selected to observe proceedings and evaluate progress towards objectives.</a:t>
            </a:r>
          </a:p>
          <a:p>
            <a:r>
              <a:rPr lang="en-US" sz="2400" dirty="0" smtClean="0"/>
              <a:t>Success depends upon feedback from participants. Feedback may lead to revision of polices, plans and procedures.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t>Goals of Tabletop Exercises</a:t>
            </a:r>
            <a:endParaRPr lang="en-US" b="1" dirty="0"/>
          </a:p>
        </p:txBody>
      </p:sp>
      <p:sp>
        <p:nvSpPr>
          <p:cNvPr id="3" name="Content Placeholder 2"/>
          <p:cNvSpPr>
            <a:spLocks noGrp="1"/>
          </p:cNvSpPr>
          <p:nvPr>
            <p:ph idx="1"/>
          </p:nvPr>
        </p:nvSpPr>
        <p:spPr/>
        <p:txBody>
          <a:bodyPr/>
          <a:lstStyle/>
          <a:p>
            <a:pPr>
              <a:buNone/>
            </a:pPr>
            <a:r>
              <a:rPr lang="en-US" dirty="0" smtClean="0"/>
              <a:t>Test the plan:</a:t>
            </a:r>
          </a:p>
          <a:p>
            <a:pPr>
              <a:buFont typeface="Arial" charset="0"/>
              <a:buChar char="•"/>
            </a:pPr>
            <a:r>
              <a:rPr lang="en-US" dirty="0" smtClean="0"/>
              <a:t>Does it work?</a:t>
            </a:r>
          </a:p>
          <a:p>
            <a:pPr>
              <a:buFont typeface="Arial" charset="0"/>
              <a:buChar char="•"/>
            </a:pPr>
            <a:r>
              <a:rPr lang="en-US" dirty="0" smtClean="0"/>
              <a:t>Does it have the information users need?</a:t>
            </a:r>
          </a:p>
          <a:p>
            <a:pPr>
              <a:buFont typeface="Arial" charset="0"/>
              <a:buChar char="•"/>
            </a:pPr>
            <a:r>
              <a:rPr lang="en-US" dirty="0" smtClean="0"/>
              <a:t>Is it realistic?</a:t>
            </a:r>
          </a:p>
          <a:p>
            <a:pPr>
              <a:buFont typeface="Arial" charset="0"/>
              <a:buChar char="•"/>
            </a:pPr>
            <a:r>
              <a:rPr lang="en-US" dirty="0" smtClean="0"/>
              <a:t>Identify weaknesses and determine how the plan can be improved to circumvent these and become more complete.</a:t>
            </a:r>
          </a:p>
          <a:p>
            <a:pPr>
              <a:buFont typeface="Arial" charset="0"/>
              <a:buChar char="•"/>
            </a:pPr>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r>
              <a:rPr lang="en-US" dirty="0" smtClean="0"/>
              <a:t/>
            </a:r>
            <a:br>
              <a:rPr lang="en-US" dirty="0" smtClean="0"/>
            </a:br>
            <a:r>
              <a:rPr lang="en-US" dirty="0" smtClean="0"/>
              <a:t>Common Exercise Mistakes </a:t>
            </a:r>
            <a:endParaRPr lang="en-US" dirty="0"/>
          </a:p>
        </p:txBody>
      </p:sp>
      <p:sp>
        <p:nvSpPr>
          <p:cNvPr id="3" name="Content Placeholder 2"/>
          <p:cNvSpPr>
            <a:spLocks noGrp="1"/>
          </p:cNvSpPr>
          <p:nvPr>
            <p:ph idx="1"/>
          </p:nvPr>
        </p:nvSpPr>
        <p:spPr>
          <a:xfrm>
            <a:off x="457200" y="1600200"/>
            <a:ext cx="8229600" cy="4709160"/>
          </a:xfrm>
        </p:spPr>
        <p:txBody>
          <a:bodyPr>
            <a:normAutofit fontScale="92500" lnSpcReduction="20000"/>
          </a:bodyPr>
          <a:lstStyle/>
          <a:p>
            <a:r>
              <a:rPr lang="en-US" dirty="0" smtClean="0"/>
              <a:t>Scenarios that are not tailored to the local area or unique organization</a:t>
            </a:r>
          </a:p>
          <a:p>
            <a:r>
              <a:rPr lang="en-US" dirty="0" smtClean="0"/>
              <a:t>Scenarios that are too complex to manage successfully with available resources</a:t>
            </a:r>
          </a:p>
          <a:p>
            <a:r>
              <a:rPr lang="en-US" dirty="0" smtClean="0"/>
              <a:t>Allocating inadequate time for exercise play </a:t>
            </a:r>
          </a:p>
          <a:p>
            <a:r>
              <a:rPr lang="en-US" dirty="0" smtClean="0"/>
              <a:t>Failing to provide a constructive critique of the exercise afterwards </a:t>
            </a:r>
          </a:p>
          <a:p>
            <a:r>
              <a:rPr lang="en-US" dirty="0" smtClean="0"/>
              <a:t>Not addressing safety issues properly</a:t>
            </a:r>
          </a:p>
          <a:p>
            <a:r>
              <a:rPr lang="en-US" dirty="0" smtClean="0"/>
              <a:t>Exercises that are planned and initiated too quickly </a:t>
            </a:r>
          </a:p>
          <a:p>
            <a:r>
              <a:rPr lang="en-US" dirty="0" smtClean="0"/>
              <a:t>Excluding critical agencies that should be included </a:t>
            </a:r>
          </a:p>
          <a:p>
            <a:r>
              <a:rPr lang="en-US" dirty="0" smtClean="0"/>
              <a:t>Failing to implement “after–action items”</a:t>
            </a:r>
          </a:p>
          <a:p>
            <a:pPr>
              <a:buNone/>
            </a:pP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Result of a Tabletop Exercise</a:t>
            </a:r>
            <a:endParaRPr lang="en-US" b="1" dirty="0"/>
          </a:p>
        </p:txBody>
      </p:sp>
      <p:sp>
        <p:nvSpPr>
          <p:cNvPr id="3" name="Content Placeholder 2"/>
          <p:cNvSpPr>
            <a:spLocks noGrp="1"/>
          </p:cNvSpPr>
          <p:nvPr>
            <p:ph idx="1"/>
          </p:nvPr>
        </p:nvSpPr>
        <p:spPr>
          <a:xfrm>
            <a:off x="533400" y="1676400"/>
            <a:ext cx="8229600" cy="4525963"/>
          </a:xfrm>
        </p:spPr>
        <p:txBody>
          <a:bodyPr/>
          <a:lstStyle/>
          <a:p>
            <a:r>
              <a:rPr lang="en-US" dirty="0"/>
              <a:t>C</a:t>
            </a:r>
            <a:r>
              <a:rPr lang="en-US" dirty="0" smtClean="0"/>
              <a:t>an result in action plans for continued improvement of either an emergency action or a COOP plan.</a:t>
            </a:r>
          </a:p>
          <a:p>
            <a:r>
              <a:rPr lang="en-US" dirty="0" smtClean="0"/>
              <a:t>An after-action report is generated, identifying weaknesses or creating new ideas to make improvements or strengthen plans. </a:t>
            </a:r>
            <a:endParaRPr lang="en-US" dirty="0"/>
          </a:p>
        </p:txBody>
      </p:sp>
    </p:spTree>
    <p:extLst>
      <p:ext uri="{BB962C8B-B14F-4D97-AF65-F5344CB8AC3E}">
        <p14:creationId xmlns:p14="http://schemas.microsoft.com/office/powerpoint/2010/main" val="100795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Key Factors </a:t>
            </a:r>
            <a:r>
              <a:rPr lang="en-US" sz="3600" b="1" dirty="0" smtClean="0"/>
              <a:t>for Tabletop</a:t>
            </a:r>
            <a:r>
              <a:rPr lang="en-US" sz="3600" b="1" dirty="0"/>
              <a:t/>
            </a:r>
            <a:br>
              <a:rPr lang="en-US" sz="3600" b="1" dirty="0"/>
            </a:br>
            <a:r>
              <a:rPr lang="en-US" sz="3600" b="1" dirty="0" smtClean="0"/>
              <a:t>Exercises</a:t>
            </a:r>
            <a:endParaRPr lang="en-US" sz="3600" dirty="0"/>
          </a:p>
        </p:txBody>
      </p:sp>
      <p:sp>
        <p:nvSpPr>
          <p:cNvPr id="3" name="Content Placeholder 2"/>
          <p:cNvSpPr>
            <a:spLocks noGrp="1"/>
          </p:cNvSpPr>
          <p:nvPr>
            <p:ph sz="half" idx="4294967295"/>
          </p:nvPr>
        </p:nvSpPr>
        <p:spPr>
          <a:xfrm>
            <a:off x="337458" y="2133600"/>
            <a:ext cx="4038600" cy="4525963"/>
          </a:xfrm>
        </p:spPr>
        <p:txBody>
          <a:bodyPr>
            <a:normAutofit/>
          </a:bodyPr>
          <a:lstStyle/>
          <a:p>
            <a:r>
              <a:rPr lang="en-US" b="1" dirty="0"/>
              <a:t>Exercise Development</a:t>
            </a:r>
          </a:p>
          <a:p>
            <a:r>
              <a:rPr lang="en-US" b="1" dirty="0"/>
              <a:t>Exercise Participants</a:t>
            </a:r>
          </a:p>
          <a:p>
            <a:r>
              <a:rPr lang="en-US" b="1" dirty="0" smtClean="0"/>
              <a:t>Scenario Development</a:t>
            </a:r>
            <a:endParaRPr lang="en-US" dirty="0"/>
          </a:p>
        </p:txBody>
      </p:sp>
      <p:pic>
        <p:nvPicPr>
          <p:cNvPr id="3074" name="Picture 2" descr="Image result for tabletop exerc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362200"/>
            <a:ext cx="38100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427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r>
              <a:rPr lang="en-US" b="1" dirty="0" smtClean="0"/>
              <a:t>When should you plan to develop your Tabletop Exercise?</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b="1" dirty="0" smtClean="0"/>
              <a:t>Tabletop Exercise Development</a:t>
            </a:r>
            <a:endParaRPr lang="en-US" b="1" dirty="0"/>
          </a:p>
        </p:txBody>
      </p:sp>
      <p:sp>
        <p:nvSpPr>
          <p:cNvPr id="4" name="Content Placeholder 3"/>
          <p:cNvSpPr>
            <a:spLocks noGrp="1"/>
          </p:cNvSpPr>
          <p:nvPr>
            <p:ph sz="half" idx="1"/>
          </p:nvPr>
        </p:nvSpPr>
        <p:spPr>
          <a:xfrm>
            <a:off x="914400" y="1600200"/>
            <a:ext cx="4038600" cy="4525963"/>
          </a:xfrm>
        </p:spPr>
        <p:txBody>
          <a:bodyPr/>
          <a:lstStyle/>
          <a:p>
            <a:r>
              <a:rPr lang="en-US" dirty="0" smtClean="0"/>
              <a:t>You should plan on development of your tabletop exercise at least 3 months prior to presentation. </a:t>
            </a:r>
            <a:endParaRPr lang="en-US" dirty="0"/>
          </a:p>
        </p:txBody>
      </p:sp>
      <p:pic>
        <p:nvPicPr>
          <p:cNvPr id="1026" name="Picture 2" descr="C:\Users\abi91500\Pictures\untitled.png"/>
          <p:cNvPicPr>
            <a:picLocks noGrp="1" noChangeAspect="1" noChangeArrowheads="1"/>
          </p:cNvPicPr>
          <p:nvPr>
            <p:ph sz="half" idx="2"/>
          </p:nvPr>
        </p:nvPicPr>
        <p:blipFill>
          <a:blip r:embed="rId2" cstate="print"/>
          <a:srcRect/>
          <a:stretch>
            <a:fillRect/>
          </a:stretch>
        </p:blipFill>
        <p:spPr bwMode="auto">
          <a:xfrm>
            <a:off x="5181600" y="1828800"/>
            <a:ext cx="2466975" cy="1847850"/>
          </a:xfrm>
          <a:prstGeom prst="rect">
            <a:avLst/>
          </a:prstGeom>
          <a:noFill/>
        </p:spPr>
      </p:pic>
      <p:pic>
        <p:nvPicPr>
          <p:cNvPr id="1027" name="Picture 3" descr="C:\Users\abi91500\Pictures\imagesCA1XHE84.jpg"/>
          <p:cNvPicPr>
            <a:picLocks noChangeAspect="1" noChangeArrowheads="1"/>
          </p:cNvPicPr>
          <p:nvPr/>
        </p:nvPicPr>
        <p:blipFill>
          <a:blip r:embed="rId3" cstate="print"/>
          <a:srcRect/>
          <a:stretch>
            <a:fillRect/>
          </a:stretch>
        </p:blipFill>
        <p:spPr bwMode="auto">
          <a:xfrm>
            <a:off x="4267200" y="4191000"/>
            <a:ext cx="2628900" cy="17430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How often should you conduct testing of your Tabletop Exercise?</a:t>
            </a:r>
            <a:endParaRPr lang="en-US" b="1" dirty="0"/>
          </a:p>
        </p:txBody>
      </p:sp>
      <p:sp>
        <p:nvSpPr>
          <p:cNvPr id="6" name="Content Placeholder 5"/>
          <p:cNvSpPr>
            <a:spLocks noGrp="1"/>
          </p:cNvSpPr>
          <p:nvPr>
            <p:ph idx="1"/>
          </p:nvPr>
        </p:nvSpPr>
        <p:spPr>
          <a:xfrm>
            <a:off x="457200" y="1981200"/>
            <a:ext cx="8229600" cy="4525963"/>
          </a:xfrm>
        </p:spPr>
        <p:txBody>
          <a:bodyPr>
            <a:normAutofit/>
          </a:bodyPr>
          <a:lstStyle/>
          <a:p>
            <a:r>
              <a:rPr lang="en-US" sz="2400" dirty="0" smtClean="0"/>
              <a:t>State executive branch agencies must conduct annual testing of </a:t>
            </a:r>
            <a:r>
              <a:rPr lang="en-US" sz="2400" dirty="0"/>
              <a:t>plans, under Executive order # 41 signed by former Governor Bob McDonnell . M</a:t>
            </a:r>
            <a:r>
              <a:rPr lang="en-US" sz="2400" dirty="0" smtClean="0"/>
              <a:t>ost agencies will use tabletop exercises as part of the testing procedures.</a:t>
            </a:r>
          </a:p>
          <a:p>
            <a:r>
              <a:rPr lang="en-US" sz="2400" dirty="0" smtClean="0"/>
              <a:t>All organizations should try to conduct a tabletop exercise at least twice a year. One to test your emergency action plan and the other to test your continuity of operations plan.</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Exercise Plan Development</a:t>
            </a:r>
            <a:endParaRPr lang="en-US" dirty="0"/>
          </a:p>
        </p:txBody>
      </p:sp>
      <p:sp>
        <p:nvSpPr>
          <p:cNvPr id="4" name="Content Placeholder 3"/>
          <p:cNvSpPr>
            <a:spLocks noGrp="1"/>
          </p:cNvSpPr>
          <p:nvPr>
            <p:ph sz="half" idx="1"/>
          </p:nvPr>
        </p:nvSpPr>
        <p:spPr>
          <a:xfrm>
            <a:off x="533400" y="1676400"/>
            <a:ext cx="4038600" cy="4525963"/>
          </a:xfrm>
        </p:spPr>
        <p:txBody>
          <a:bodyPr/>
          <a:lstStyle/>
          <a:p>
            <a:r>
              <a:rPr lang="en-US" dirty="0" smtClean="0"/>
              <a:t>Keep it simple and straightforward!</a:t>
            </a:r>
          </a:p>
          <a:p>
            <a:r>
              <a:rPr lang="en-US" dirty="0" smtClean="0"/>
              <a:t>Don’t make the scenario too big and too complicated</a:t>
            </a:r>
          </a:p>
          <a:p>
            <a:r>
              <a:rPr lang="en-US" b="1" dirty="0"/>
              <a:t>Take the time </a:t>
            </a:r>
            <a:r>
              <a:rPr lang="en-US" b="1" dirty="0" smtClean="0"/>
              <a:t>to Prepare</a:t>
            </a:r>
            <a:r>
              <a:rPr lang="en-US" b="1" dirty="0"/>
              <a:t>!</a:t>
            </a:r>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905000"/>
            <a:ext cx="35052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743200"/>
            <a:ext cx="35052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4333875"/>
            <a:ext cx="33623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334000"/>
            <a:ext cx="33623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66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Plan Development</a:t>
            </a:r>
          </a:p>
        </p:txBody>
      </p:sp>
      <p:sp>
        <p:nvSpPr>
          <p:cNvPr id="5" name="Content Placeholder 4"/>
          <p:cNvSpPr>
            <a:spLocks noGrp="1"/>
          </p:cNvSpPr>
          <p:nvPr>
            <p:ph idx="1"/>
          </p:nvPr>
        </p:nvSpPr>
        <p:spPr/>
        <p:txBody>
          <a:bodyPr/>
          <a:lstStyle/>
          <a:p>
            <a:r>
              <a:rPr lang="en-US" dirty="0" smtClean="0"/>
              <a:t>Encourage internal participants to bring any material related to the scenario, such as copies of either an emergency action plan or the COOP plan.</a:t>
            </a:r>
          </a:p>
          <a:p>
            <a:r>
              <a:rPr lang="en-US" dirty="0" smtClean="0"/>
              <a:t>It is a judgement call as to whether or not you wish to tell participants about the scenario before the exercise.</a:t>
            </a:r>
            <a:endParaRPr lang="en-US" dirty="0"/>
          </a:p>
        </p:txBody>
      </p:sp>
    </p:spTree>
    <p:extLst>
      <p:ext uri="{BB962C8B-B14F-4D97-AF65-F5344CB8AC3E}">
        <p14:creationId xmlns:p14="http://schemas.microsoft.com/office/powerpoint/2010/main" val="252731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8229600" cy="1143000"/>
          </a:xfrm>
        </p:spPr>
        <p:txBody>
          <a:bodyPr/>
          <a:lstStyle/>
          <a:p>
            <a:r>
              <a:rPr lang="en-US" b="1" dirty="0" smtClean="0"/>
              <a:t>What </a:t>
            </a:r>
            <a:r>
              <a:rPr lang="en-US" dirty="0" smtClean="0"/>
              <a:t>are</a:t>
            </a:r>
            <a:r>
              <a:rPr lang="en-US" b="1" dirty="0" smtClean="0"/>
              <a:t> </a:t>
            </a:r>
            <a:r>
              <a:rPr lang="en-US" b="1" dirty="0"/>
              <a:t>T</a:t>
            </a:r>
            <a:r>
              <a:rPr lang="en-US" b="1" dirty="0" smtClean="0"/>
              <a:t>abletop Exercises?</a:t>
            </a:r>
            <a:endParaRPr lang="en-US" b="1" dirty="0"/>
          </a:p>
        </p:txBody>
      </p:sp>
    </p:spTree>
    <p:extLst>
      <p:ext uri="{BB962C8B-B14F-4D97-AF65-F5344CB8AC3E}">
        <p14:creationId xmlns:p14="http://schemas.microsoft.com/office/powerpoint/2010/main" val="1219948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Tabletop Exercise Room and Setup</a:t>
            </a:r>
          </a:p>
        </p:txBody>
      </p:sp>
      <p:sp>
        <p:nvSpPr>
          <p:cNvPr id="3" name="Content Placeholder 2"/>
          <p:cNvSpPr>
            <a:spLocks noGrp="1"/>
          </p:cNvSpPr>
          <p:nvPr>
            <p:ph idx="1"/>
          </p:nvPr>
        </p:nvSpPr>
        <p:spPr>
          <a:xfrm>
            <a:off x="533400" y="1905000"/>
            <a:ext cx="8229600" cy="4709160"/>
          </a:xfrm>
        </p:spPr>
        <p:txBody>
          <a:bodyPr/>
          <a:lstStyle/>
          <a:p>
            <a:r>
              <a:rPr lang="en-US" dirty="0"/>
              <a:t>Large room and/or multiple rooms needed (can be done at remote locations)</a:t>
            </a:r>
          </a:p>
          <a:p>
            <a:r>
              <a:rPr lang="en-US" dirty="0"/>
              <a:t>Provide tables for agencies, table agency signs</a:t>
            </a:r>
            <a:r>
              <a:rPr lang="en-US" dirty="0" smtClean="0"/>
              <a:t>, and </a:t>
            </a:r>
            <a:r>
              <a:rPr lang="en-US" dirty="0"/>
              <a:t>nametags, if needed</a:t>
            </a:r>
          </a:p>
          <a:p>
            <a:r>
              <a:rPr lang="en-US" dirty="0" smtClean="0"/>
              <a:t>For </a:t>
            </a:r>
            <a:r>
              <a:rPr lang="en-US" dirty="0"/>
              <a:t>large exercises, </a:t>
            </a:r>
            <a:r>
              <a:rPr lang="en-US" dirty="0" smtClean="0"/>
              <a:t>a microphone at </a:t>
            </a:r>
            <a:r>
              <a:rPr lang="en-US" dirty="0"/>
              <a:t>the command post table </a:t>
            </a:r>
            <a:r>
              <a:rPr lang="en-US" dirty="0" smtClean="0"/>
              <a:t>is recommended </a:t>
            </a:r>
            <a:r>
              <a:rPr lang="en-US" dirty="0"/>
              <a:t>for </a:t>
            </a:r>
            <a:r>
              <a:rPr lang="en-US" dirty="0" smtClean="0"/>
              <a:t>notifying all </a:t>
            </a:r>
            <a:r>
              <a:rPr lang="en-US" dirty="0"/>
              <a:t>participants of key developments and decisions</a:t>
            </a:r>
          </a:p>
          <a:p>
            <a:r>
              <a:rPr lang="en-US" dirty="0"/>
              <a:t>Audio / visual aids add realism</a:t>
            </a:r>
          </a:p>
        </p:txBody>
      </p:sp>
    </p:spTree>
    <p:extLst>
      <p:ext uri="{BB962C8B-B14F-4D97-AF65-F5344CB8AC3E}">
        <p14:creationId xmlns:p14="http://schemas.microsoft.com/office/powerpoint/2010/main" val="321317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dirty="0" smtClean="0"/>
              <a:t>Time Frame</a:t>
            </a:r>
            <a:endParaRPr lang="en-US" dirty="0"/>
          </a:p>
        </p:txBody>
      </p:sp>
      <p:sp>
        <p:nvSpPr>
          <p:cNvPr id="3" name="Content Placeholder 2"/>
          <p:cNvSpPr>
            <a:spLocks noGrp="1"/>
          </p:cNvSpPr>
          <p:nvPr>
            <p:ph idx="1"/>
          </p:nvPr>
        </p:nvSpPr>
        <p:spPr>
          <a:xfrm>
            <a:off x="457200" y="1752600"/>
            <a:ext cx="8229600" cy="4709160"/>
          </a:xfrm>
        </p:spPr>
        <p:txBody>
          <a:bodyPr>
            <a:normAutofit/>
          </a:bodyPr>
          <a:lstStyle/>
          <a:p>
            <a:r>
              <a:rPr lang="en-US" sz="3200" dirty="0"/>
              <a:t>At the beginning of each session, clearly define the number of </a:t>
            </a:r>
            <a:r>
              <a:rPr lang="en-US" sz="3200" dirty="0" smtClean="0"/>
              <a:t>hours participants </a:t>
            </a:r>
            <a:r>
              <a:rPr lang="en-US" sz="3200" dirty="0"/>
              <a:t>have to work on each session as well as how much </a:t>
            </a:r>
            <a:r>
              <a:rPr lang="en-US" sz="3200" dirty="0" smtClean="0"/>
              <a:t>time passes </a:t>
            </a:r>
            <a:r>
              <a:rPr lang="en-US" sz="3200" dirty="0"/>
              <a:t>in ‘exercise time’ compared to ‘real time’.</a:t>
            </a:r>
          </a:p>
        </p:txBody>
      </p:sp>
    </p:spTree>
    <p:extLst>
      <p:ext uri="{BB962C8B-B14F-4D97-AF65-F5344CB8AC3E}">
        <p14:creationId xmlns:p14="http://schemas.microsoft.com/office/powerpoint/2010/main" val="224692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Facilitators</a:t>
            </a:r>
            <a:endParaRPr lang="en-US" b="1" dirty="0"/>
          </a:p>
        </p:txBody>
      </p:sp>
      <p:sp>
        <p:nvSpPr>
          <p:cNvPr id="6" name="Content Placeholder 5"/>
          <p:cNvSpPr>
            <a:spLocks noGrp="1"/>
          </p:cNvSpPr>
          <p:nvPr>
            <p:ph idx="1"/>
          </p:nvPr>
        </p:nvSpPr>
        <p:spPr>
          <a:xfrm>
            <a:off x="457200" y="1676400"/>
            <a:ext cx="8229600" cy="4709160"/>
          </a:xfrm>
        </p:spPr>
        <p:txBody>
          <a:bodyPr>
            <a:normAutofit lnSpcReduction="10000"/>
          </a:bodyPr>
          <a:lstStyle/>
          <a:p>
            <a:r>
              <a:rPr lang="en-US" sz="2400" dirty="0" smtClean="0"/>
              <a:t>A key element of successful tabletop exercises</a:t>
            </a:r>
          </a:p>
          <a:p>
            <a:r>
              <a:rPr lang="en-US" sz="2400" dirty="0" smtClean="0"/>
              <a:t>Encourage all participants to contribute to the discussion, and to remind them that they are dealing with hypothetical situations in a no-fault environment.</a:t>
            </a:r>
          </a:p>
          <a:p>
            <a:r>
              <a:rPr lang="en-US" sz="2400" dirty="0" smtClean="0"/>
              <a:t>Facilitators also build and maintain an environment where all the participants feel comfortable speaking honestly and where differences of opinion are respected.</a:t>
            </a:r>
          </a:p>
          <a:p>
            <a:r>
              <a:rPr lang="en-US" sz="2400" dirty="0" smtClean="0"/>
              <a:t>Help to ensure that everyone feels included in the conversation and has an opportunity to participate.</a:t>
            </a:r>
          </a:p>
          <a:p>
            <a:r>
              <a:rPr lang="en-US" sz="2400" dirty="0" smtClean="0"/>
              <a:t>Facilitators are </a:t>
            </a:r>
            <a:r>
              <a:rPr lang="en-US" sz="2400" i="1" dirty="0" smtClean="0"/>
              <a:t>not</a:t>
            </a:r>
            <a:r>
              <a:rPr lang="en-US" sz="2400" dirty="0" smtClean="0"/>
              <a:t> there to lecture or dominate the discussion, but rather to keep conversations moving.</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Good </a:t>
            </a:r>
            <a:r>
              <a:rPr lang="en-US" dirty="0" smtClean="0"/>
              <a:t>F</a:t>
            </a:r>
            <a:r>
              <a:rPr lang="en-US" b="1" dirty="0" smtClean="0"/>
              <a:t>acilitators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Keep discussions on track and within established time limits.</a:t>
            </a:r>
          </a:p>
          <a:p>
            <a:r>
              <a:rPr lang="en-US" sz="2800" dirty="0" smtClean="0"/>
              <a:t>Control group dynamics and strong personalities.</a:t>
            </a:r>
          </a:p>
          <a:p>
            <a:r>
              <a:rPr lang="en-US" sz="2800" dirty="0" smtClean="0"/>
              <a:t>Speak competently and confidently about the subject without dominating the conversation.</a:t>
            </a:r>
          </a:p>
          <a:p>
            <a:r>
              <a:rPr lang="en-US" sz="2800" dirty="0" smtClean="0"/>
              <a:t>Have subject-matter expertise or experience.</a:t>
            </a:r>
          </a:p>
          <a:p>
            <a:r>
              <a:rPr lang="en-US" dirty="0" smtClean="0"/>
              <a:t>Are</a:t>
            </a:r>
            <a:r>
              <a:rPr lang="en-US" sz="2800" dirty="0" smtClean="0"/>
              <a:t> aware of localized plans and procedures.</a:t>
            </a:r>
          </a:p>
          <a:p>
            <a:r>
              <a:rPr lang="en-US" sz="2800" dirty="0" smtClean="0"/>
              <a:t>Capture key findings and discussion points during the exercise.</a:t>
            </a:r>
          </a:p>
          <a:p>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fontScale="90000"/>
          </a:bodyPr>
          <a:lstStyle/>
          <a:p>
            <a:r>
              <a:rPr lang="en-US" b="1" dirty="0" smtClean="0"/>
              <a:t>  Things for Facilitators to Remember</a:t>
            </a:r>
            <a:endParaRPr lang="en-US" b="1" dirty="0"/>
          </a:p>
        </p:txBody>
      </p:sp>
      <p:sp>
        <p:nvSpPr>
          <p:cNvPr id="3" name="Content Placeholder 2"/>
          <p:cNvSpPr>
            <a:spLocks noGrp="1"/>
          </p:cNvSpPr>
          <p:nvPr>
            <p:ph idx="1"/>
          </p:nvPr>
        </p:nvSpPr>
        <p:spPr>
          <a:xfrm>
            <a:off x="457200" y="1828800"/>
            <a:ext cx="8229600" cy="4709160"/>
          </a:xfrm>
        </p:spPr>
        <p:txBody>
          <a:bodyPr>
            <a:normAutofit/>
          </a:bodyPr>
          <a:lstStyle/>
          <a:p>
            <a:r>
              <a:rPr lang="en-US" sz="2800" dirty="0" smtClean="0"/>
              <a:t>On an administrative note, facilitators should discourage side conversations, ensure cellular phones are turned off or made silent, and control group dynamics. </a:t>
            </a:r>
          </a:p>
          <a:p>
            <a:r>
              <a:rPr lang="en-US" sz="2800" dirty="0" smtClean="0"/>
              <a:t>During the exercise, facilitators need constantly to be aware of time constraints, notifying participants about progress and letting them know when time is running short.</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Exercise Participants</a:t>
            </a:r>
            <a:endParaRPr lang="en-US" dirty="0"/>
          </a:p>
        </p:txBody>
      </p:sp>
      <p:sp>
        <p:nvSpPr>
          <p:cNvPr id="8" name="Content Placeholder 7"/>
          <p:cNvSpPr>
            <a:spLocks noGrp="1"/>
          </p:cNvSpPr>
          <p:nvPr>
            <p:ph sz="half" idx="4294967295"/>
          </p:nvPr>
        </p:nvSpPr>
        <p:spPr>
          <a:xfrm>
            <a:off x="4800600" y="1905000"/>
            <a:ext cx="4038600" cy="4525963"/>
          </a:xfrm>
        </p:spPr>
        <p:txBody>
          <a:bodyPr/>
          <a:lstStyle/>
          <a:p>
            <a:r>
              <a:rPr lang="en-US" sz="3200" dirty="0" smtClean="0"/>
              <a:t>Never have an exercise before making sure that people are trained re: plan, process and the roles and responsibilities</a:t>
            </a:r>
          </a:p>
          <a:p>
            <a:pPr marL="0" indent="0">
              <a:buNone/>
            </a:pPr>
            <a:endParaRPr lang="en-US" dirty="0"/>
          </a:p>
        </p:txBody>
      </p:sp>
      <p:pic>
        <p:nvPicPr>
          <p:cNvPr id="5122" name="Picture 2" descr="Image result for tabletop exerc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0138"/>
            <a:ext cx="3886200" cy="252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76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Exercise Participants</a:t>
            </a:r>
            <a:endParaRPr lang="en-US" b="1" dirty="0"/>
          </a:p>
        </p:txBody>
      </p:sp>
      <p:sp>
        <p:nvSpPr>
          <p:cNvPr id="5" name="Content Placeholder 4"/>
          <p:cNvSpPr>
            <a:spLocks noGrp="1"/>
          </p:cNvSpPr>
          <p:nvPr>
            <p:ph idx="1"/>
          </p:nvPr>
        </p:nvSpPr>
        <p:spPr>
          <a:xfrm>
            <a:off x="457200" y="838200"/>
            <a:ext cx="8229600" cy="4525963"/>
          </a:xfrm>
        </p:spPr>
        <p:txBody>
          <a:bodyPr/>
          <a:lstStyle/>
          <a:p>
            <a:pPr marL="0" indent="0">
              <a:buNone/>
            </a:pPr>
            <a:endParaRPr lang="en-US" dirty="0" smtClean="0"/>
          </a:p>
          <a:p>
            <a:r>
              <a:rPr lang="en-US" dirty="0" smtClean="0"/>
              <a:t>Make sure you include the right people in the room – have those involved who can make the appropriate decisions (inputs should reflect the right level – e.g., middle managers – middle management decisions).</a:t>
            </a:r>
            <a:endParaRPr lang="en-US" dirty="0"/>
          </a:p>
        </p:txBody>
      </p:sp>
      <p:pic>
        <p:nvPicPr>
          <p:cNvPr id="6146" name="Picture 2" descr="Image result for tabletop exerc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2672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abletop exerc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290646"/>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2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b="1" dirty="0" smtClean="0"/>
              <a:t>Team Leaders</a:t>
            </a:r>
            <a:endParaRPr lang="en-US" b="1" dirty="0"/>
          </a:p>
        </p:txBody>
      </p:sp>
      <p:sp>
        <p:nvSpPr>
          <p:cNvPr id="3" name="Content Placeholder 2"/>
          <p:cNvSpPr>
            <a:spLocks noGrp="1"/>
          </p:cNvSpPr>
          <p:nvPr>
            <p:ph idx="1"/>
          </p:nvPr>
        </p:nvSpPr>
        <p:spPr/>
        <p:txBody>
          <a:bodyPr/>
          <a:lstStyle/>
          <a:p>
            <a:r>
              <a:rPr lang="en-US" dirty="0" smtClean="0"/>
              <a:t>Your team leader should be the agency head or someone who is authorized per your agency regulations to act in that position if the agency head is not available.</a:t>
            </a:r>
          </a:p>
          <a:p>
            <a:r>
              <a:rPr lang="en-US" dirty="0"/>
              <a:t>Make sure </a:t>
            </a:r>
            <a:r>
              <a:rPr lang="en-US" dirty="0" smtClean="0"/>
              <a:t>you </a:t>
            </a:r>
            <a:r>
              <a:rPr lang="en-US" dirty="0"/>
              <a:t>identify the team </a:t>
            </a:r>
            <a:r>
              <a:rPr lang="en-US" dirty="0" smtClean="0"/>
              <a:t>leader at the beginning of the exercise. </a:t>
            </a:r>
            <a:endParaRPr lang="en-US" dirty="0"/>
          </a:p>
          <a:p>
            <a:pPr marL="137160" indent="0">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Outside Exercise Participants</a:t>
            </a:r>
            <a:endParaRPr lang="en-US" b="1" dirty="0"/>
          </a:p>
        </p:txBody>
      </p:sp>
      <p:sp>
        <p:nvSpPr>
          <p:cNvPr id="9" name="Text Placeholder 8"/>
          <p:cNvSpPr>
            <a:spLocks noGrp="1"/>
          </p:cNvSpPr>
          <p:nvPr>
            <p:ph type="body" idx="1"/>
          </p:nvPr>
        </p:nvSpPr>
        <p:spPr/>
        <p:txBody>
          <a:bodyPr/>
          <a:lstStyle/>
          <a:p>
            <a:r>
              <a:rPr lang="en-US" dirty="0" smtClean="0"/>
              <a:t>     Reasons</a:t>
            </a:r>
            <a:endParaRPr lang="en-US" dirty="0"/>
          </a:p>
        </p:txBody>
      </p:sp>
      <p:sp>
        <p:nvSpPr>
          <p:cNvPr id="10" name="Text Placeholder 9"/>
          <p:cNvSpPr>
            <a:spLocks noGrp="1"/>
          </p:cNvSpPr>
          <p:nvPr>
            <p:ph type="body" sz="half" idx="3"/>
          </p:nvPr>
        </p:nvSpPr>
        <p:spPr/>
        <p:txBody>
          <a:bodyPr>
            <a:normAutofit lnSpcReduction="10000"/>
          </a:bodyPr>
          <a:lstStyle/>
          <a:p>
            <a:r>
              <a:rPr lang="en-US" dirty="0" smtClean="0"/>
              <a:t>  Outside Partners Identified</a:t>
            </a:r>
            <a:endParaRPr lang="en-US" dirty="0"/>
          </a:p>
        </p:txBody>
      </p:sp>
      <p:sp>
        <p:nvSpPr>
          <p:cNvPr id="7" name="Content Placeholder 6"/>
          <p:cNvSpPr>
            <a:spLocks noGrp="1"/>
          </p:cNvSpPr>
          <p:nvPr>
            <p:ph sz="quarter" idx="2"/>
          </p:nvPr>
        </p:nvSpPr>
        <p:spPr/>
        <p:txBody>
          <a:bodyPr>
            <a:normAutofit fontScale="92500" lnSpcReduction="20000"/>
          </a:bodyPr>
          <a:lstStyle/>
          <a:p>
            <a:r>
              <a:rPr lang="en-US" sz="2800" dirty="0" smtClean="0"/>
              <a:t>Serve as subject matter experts (Depending upon the scenario)</a:t>
            </a:r>
          </a:p>
          <a:p>
            <a:r>
              <a:rPr lang="en-US" sz="2800" dirty="0" smtClean="0"/>
              <a:t>Offer resources to the agency.</a:t>
            </a:r>
          </a:p>
          <a:p>
            <a:r>
              <a:rPr lang="en-US" sz="2800" dirty="0" err="1" smtClean="0"/>
              <a:t>Establishe</a:t>
            </a:r>
            <a:r>
              <a:rPr lang="en-US" sz="2800" dirty="0" smtClean="0"/>
              <a:t> working partnerships.</a:t>
            </a:r>
          </a:p>
          <a:p>
            <a:r>
              <a:rPr lang="en-US" sz="2800" dirty="0" smtClean="0"/>
              <a:t>Bring credibility to the tabletop exercise.</a:t>
            </a:r>
          </a:p>
          <a:p>
            <a:endParaRPr lang="en-US" sz="2000" dirty="0"/>
          </a:p>
        </p:txBody>
      </p:sp>
      <p:sp>
        <p:nvSpPr>
          <p:cNvPr id="11" name="Content Placeholder 10"/>
          <p:cNvSpPr>
            <a:spLocks noGrp="1"/>
          </p:cNvSpPr>
          <p:nvPr>
            <p:ph sz="quarter" idx="4"/>
          </p:nvPr>
        </p:nvSpPr>
        <p:spPr/>
        <p:txBody>
          <a:bodyPr>
            <a:normAutofit fontScale="62500" lnSpcReduction="20000"/>
          </a:bodyPr>
          <a:lstStyle/>
          <a:p>
            <a:pPr lvl="0"/>
            <a:r>
              <a:rPr lang="en-US" dirty="0" smtClean="0"/>
              <a:t>Law Enforcement Representatives</a:t>
            </a:r>
          </a:p>
          <a:p>
            <a:pPr lvl="0"/>
            <a:r>
              <a:rPr lang="en-US" dirty="0" smtClean="0"/>
              <a:t>Emergency Medical Services</a:t>
            </a:r>
          </a:p>
          <a:p>
            <a:pPr lvl="0"/>
            <a:r>
              <a:rPr lang="en-US" dirty="0" smtClean="0"/>
              <a:t>Fire and Rescue</a:t>
            </a:r>
          </a:p>
          <a:p>
            <a:pPr lvl="0"/>
            <a:r>
              <a:rPr lang="en-US" dirty="0" smtClean="0"/>
              <a:t>Hospitals</a:t>
            </a:r>
          </a:p>
          <a:p>
            <a:pPr lvl="0"/>
            <a:r>
              <a:rPr lang="en-US" dirty="0" smtClean="0"/>
              <a:t>Local or State Emergency Managers</a:t>
            </a:r>
          </a:p>
          <a:p>
            <a:pPr lvl="0"/>
            <a:r>
              <a:rPr lang="en-US" dirty="0" smtClean="0"/>
              <a:t>Local Health Departments</a:t>
            </a:r>
          </a:p>
          <a:p>
            <a:pPr lvl="0"/>
            <a:r>
              <a:rPr lang="en-US" dirty="0" smtClean="0"/>
              <a:t>School Districts   </a:t>
            </a:r>
          </a:p>
          <a:p>
            <a:pPr lvl="0"/>
            <a:r>
              <a:rPr lang="en-US" dirty="0" smtClean="0"/>
              <a:t>Volunteer and Faith-Based Organizations</a:t>
            </a:r>
          </a:p>
          <a:p>
            <a:pPr lvl="0"/>
            <a:r>
              <a:rPr lang="en-US" dirty="0" smtClean="0"/>
              <a:t>Utility Managers, especially your local electricity provider</a:t>
            </a:r>
          </a:p>
          <a:p>
            <a:pPr lvl="0"/>
            <a:r>
              <a:rPr lang="en-US" dirty="0" smtClean="0"/>
              <a:t>Generator Supplier or Manufacturer</a:t>
            </a:r>
          </a:p>
          <a:p>
            <a:pPr lvl="0"/>
            <a:r>
              <a:rPr lang="en-US" dirty="0" smtClean="0"/>
              <a:t>Transportation Provider</a:t>
            </a:r>
          </a:p>
          <a:p>
            <a:pPr lvl="0"/>
            <a:r>
              <a:rPr lang="en-US" dirty="0" smtClean="0"/>
              <a:t>Sister Facilities</a:t>
            </a:r>
          </a:p>
          <a:p>
            <a:pPr lvl="0"/>
            <a:r>
              <a:rPr lang="en-US" dirty="0" smtClean="0"/>
              <a:t>Management Company</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Exercise Evaluators</a:t>
            </a:r>
            <a:endParaRPr lang="en-US" b="1" dirty="0"/>
          </a:p>
        </p:txBody>
      </p:sp>
      <p:sp>
        <p:nvSpPr>
          <p:cNvPr id="8" name="Content Placeholder 7"/>
          <p:cNvSpPr>
            <a:spLocks noGrp="1"/>
          </p:cNvSpPr>
          <p:nvPr>
            <p:ph idx="1"/>
          </p:nvPr>
        </p:nvSpPr>
        <p:spPr>
          <a:xfrm>
            <a:off x="457200" y="1447800"/>
            <a:ext cx="8229600" cy="4525963"/>
          </a:xfrm>
        </p:spPr>
        <p:txBody>
          <a:bodyPr>
            <a:normAutofit/>
          </a:bodyPr>
          <a:lstStyle/>
          <a:p>
            <a:r>
              <a:rPr lang="en-US" dirty="0" smtClean="0"/>
              <a:t>Use two evaluators.</a:t>
            </a:r>
          </a:p>
          <a:p>
            <a:r>
              <a:rPr lang="en-US" dirty="0" smtClean="0"/>
              <a:t>Recommended that exercise evaluators are brought in from outside and are not internal.</a:t>
            </a:r>
          </a:p>
          <a:p>
            <a:r>
              <a:rPr lang="en-US" dirty="0" smtClean="0"/>
              <a:t>Outside evaluators can provide better input without showing favoritism or bias. </a:t>
            </a:r>
          </a:p>
          <a:p>
            <a:r>
              <a:rPr lang="en-US" dirty="0" smtClean="0"/>
              <a:t>However, please try to select evaluators who possess experience with tabletop exercises.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229600" cy="1143000"/>
          </a:xfrm>
        </p:spPr>
        <p:txBody>
          <a:bodyPr/>
          <a:lstStyle/>
          <a:p>
            <a:r>
              <a:rPr lang="en-US" dirty="0" smtClean="0"/>
              <a:t>  </a:t>
            </a:r>
            <a:r>
              <a:rPr lang="en-US" b="1" dirty="0" smtClean="0"/>
              <a:t>Tabletop Exercises </a:t>
            </a:r>
            <a:endParaRPr lang="en-US" b="1" dirty="0"/>
          </a:p>
        </p:txBody>
      </p:sp>
      <p:sp>
        <p:nvSpPr>
          <p:cNvPr id="4" name="Content Placeholder 3"/>
          <p:cNvSpPr>
            <a:spLocks noGrp="1"/>
          </p:cNvSpPr>
          <p:nvPr>
            <p:ph idx="1"/>
          </p:nvPr>
        </p:nvSpPr>
        <p:spPr>
          <a:xfrm>
            <a:off x="533400" y="1524000"/>
            <a:ext cx="8229600" cy="4525963"/>
          </a:xfrm>
        </p:spPr>
        <p:txBody>
          <a:bodyPr>
            <a:normAutofit/>
          </a:bodyPr>
          <a:lstStyle/>
          <a:p>
            <a:pPr>
              <a:buFont typeface="Arial" charset="0"/>
              <a:buChar char="•"/>
            </a:pPr>
            <a:r>
              <a:rPr lang="en-US" dirty="0"/>
              <a:t>D</a:t>
            </a:r>
            <a:r>
              <a:rPr lang="en-US" dirty="0" smtClean="0"/>
              <a:t>iscussion-based exercises </a:t>
            </a:r>
            <a:r>
              <a:rPr lang="en-US" dirty="0"/>
              <a:t>where personnel meet in a classroom setting or in breakout groups to discuss their roles during an emergency and their responses to a particular emergency situation. A facilitator presents a scenario and asks the exercise participants questions related to </a:t>
            </a:r>
            <a:r>
              <a:rPr lang="en-US" dirty="0" smtClean="0"/>
              <a:t>this </a:t>
            </a:r>
            <a:r>
              <a:rPr lang="en-US" dirty="0"/>
              <a:t>scenario</a:t>
            </a:r>
            <a:r>
              <a:rPr lang="en-US" dirty="0" smtClean="0"/>
              <a:t>, initiating discussion </a:t>
            </a:r>
            <a:r>
              <a:rPr lang="en-US" dirty="0"/>
              <a:t>among the participants </a:t>
            </a:r>
            <a:r>
              <a:rPr lang="en-US" dirty="0" smtClean="0"/>
              <a:t>about </a:t>
            </a:r>
            <a:r>
              <a:rPr lang="en-US" dirty="0"/>
              <a:t>roles, responsibilities, coordination, and decision-making. </a:t>
            </a:r>
          </a:p>
        </p:txBody>
      </p:sp>
    </p:spTree>
    <p:extLst>
      <p:ext uri="{BB962C8B-B14F-4D97-AF65-F5344CB8AC3E}">
        <p14:creationId xmlns:p14="http://schemas.microsoft.com/office/powerpoint/2010/main" val="1600663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t>Scenario Development</a:t>
            </a:r>
            <a:br>
              <a:rPr lang="en-US" b="1" dirty="0" smtClean="0"/>
            </a:br>
            <a:endParaRPr lang="en-US" b="1" dirty="0"/>
          </a:p>
        </p:txBody>
      </p:sp>
      <p:sp>
        <p:nvSpPr>
          <p:cNvPr id="3" name="Content Placeholder 2"/>
          <p:cNvSpPr>
            <a:spLocks noGrp="1"/>
          </p:cNvSpPr>
          <p:nvPr>
            <p:ph idx="1"/>
          </p:nvPr>
        </p:nvSpPr>
        <p:spPr/>
        <p:txBody>
          <a:bodyPr/>
          <a:lstStyle/>
          <a:p>
            <a:r>
              <a:rPr lang="en-US" b="1" dirty="0" smtClean="0"/>
              <a:t>Determine the scope</a:t>
            </a:r>
          </a:p>
          <a:p>
            <a:pPr>
              <a:buNone/>
            </a:pPr>
            <a:r>
              <a:rPr lang="en-US" b="1" dirty="0" smtClean="0"/>
              <a:t>        Is this a tabletop for:</a:t>
            </a:r>
          </a:p>
          <a:p>
            <a:pPr>
              <a:buNone/>
            </a:pPr>
            <a:r>
              <a:rPr lang="en-US" dirty="0" smtClean="0"/>
              <a:t>        •</a:t>
            </a:r>
            <a:r>
              <a:rPr lang="en-US" b="1" dirty="0" smtClean="0"/>
              <a:t>your business (single site)?</a:t>
            </a:r>
          </a:p>
          <a:p>
            <a:pPr>
              <a:buNone/>
            </a:pPr>
            <a:r>
              <a:rPr lang="en-US" dirty="0" smtClean="0"/>
              <a:t>        •</a:t>
            </a:r>
            <a:r>
              <a:rPr lang="en-US" b="1" dirty="0" smtClean="0"/>
              <a:t>multi-site?</a:t>
            </a:r>
          </a:p>
          <a:p>
            <a:pPr>
              <a:buNone/>
            </a:pPr>
            <a:r>
              <a:rPr lang="en-US" b="1" dirty="0" smtClean="0"/>
              <a:t>        </a:t>
            </a:r>
            <a:r>
              <a:rPr lang="en-US" dirty="0" smtClean="0"/>
              <a:t>•</a:t>
            </a:r>
            <a:r>
              <a:rPr lang="en-US" b="1" dirty="0" smtClean="0"/>
              <a:t>industry-wide?</a:t>
            </a:r>
          </a:p>
          <a:p>
            <a:pPr>
              <a:buNone/>
            </a:pPr>
            <a:r>
              <a:rPr lang="en-US" dirty="0" smtClean="0"/>
              <a:t>        •</a:t>
            </a:r>
            <a:r>
              <a:rPr lang="en-US" b="1" dirty="0" smtClean="0"/>
              <a:t>with partners?</a:t>
            </a:r>
          </a:p>
        </p:txBody>
      </p:sp>
      <p:pic>
        <p:nvPicPr>
          <p:cNvPr id="2051" name="Picture 3"/>
          <p:cNvPicPr>
            <a:picLocks noChangeAspect="1" noChangeArrowheads="1"/>
          </p:cNvPicPr>
          <p:nvPr/>
        </p:nvPicPr>
        <p:blipFill>
          <a:blip r:embed="rId2" cstate="print"/>
          <a:srcRect/>
          <a:stretch>
            <a:fillRect/>
          </a:stretch>
        </p:blipFill>
        <p:spPr bwMode="auto">
          <a:xfrm>
            <a:off x="5257800" y="4267200"/>
            <a:ext cx="2724150" cy="11811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257800" y="3581400"/>
            <a:ext cx="2724150" cy="7334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143000"/>
          </a:xfrm>
        </p:spPr>
        <p:txBody>
          <a:bodyPr/>
          <a:lstStyle/>
          <a:p>
            <a:r>
              <a:rPr lang="en-US" b="1" dirty="0" smtClean="0"/>
              <a:t>Scenario Development</a:t>
            </a:r>
            <a:endParaRPr lang="en-US" dirty="0"/>
          </a:p>
        </p:txBody>
      </p:sp>
      <p:sp>
        <p:nvSpPr>
          <p:cNvPr id="3" name="Content Placeholder 2"/>
          <p:cNvSpPr>
            <a:spLocks noGrp="1"/>
          </p:cNvSpPr>
          <p:nvPr>
            <p:ph sz="half" idx="1"/>
          </p:nvPr>
        </p:nvSpPr>
        <p:spPr>
          <a:xfrm>
            <a:off x="457200" y="2332037"/>
            <a:ext cx="4038600" cy="4525963"/>
          </a:xfrm>
        </p:spPr>
        <p:txBody>
          <a:bodyPr/>
          <a:lstStyle/>
          <a:p>
            <a:r>
              <a:rPr lang="en-US" sz="2400" b="1" dirty="0" smtClean="0"/>
              <a:t>Make sure the scenario has a positive outcome.</a:t>
            </a:r>
          </a:p>
          <a:p>
            <a:r>
              <a:rPr lang="en-US" sz="2400" b="1" dirty="0" smtClean="0"/>
              <a:t>No need to be “Pollyanna” – but the scenario should demonstrate improvement.</a:t>
            </a:r>
            <a:endParaRPr lang="en-US" sz="24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3733800"/>
            <a:ext cx="3000375" cy="10001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48200" y="2743200"/>
            <a:ext cx="3000375" cy="10001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48200" y="2286000"/>
            <a:ext cx="3000375" cy="495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b="1" dirty="0" smtClean="0"/>
              <a:t>Hot Wash</a:t>
            </a:r>
            <a:endParaRPr lang="en-US" b="1" dirty="0"/>
          </a:p>
        </p:txBody>
      </p:sp>
      <p:sp>
        <p:nvSpPr>
          <p:cNvPr id="5" name="Content Placeholder 4"/>
          <p:cNvSpPr>
            <a:spLocks noGrp="1"/>
          </p:cNvSpPr>
          <p:nvPr>
            <p:ph idx="1"/>
          </p:nvPr>
        </p:nvSpPr>
        <p:spPr/>
        <p:txBody>
          <a:bodyPr>
            <a:normAutofit/>
          </a:bodyPr>
          <a:lstStyle/>
          <a:p>
            <a:pPr>
              <a:buFont typeface="Arial" charset="0"/>
              <a:buChar char="•"/>
            </a:pPr>
            <a:r>
              <a:rPr lang="en-US" sz="2800" dirty="0" smtClean="0"/>
              <a:t>Marks the transition from actual exercise play to the evaluation phase where lessons are learned and corrective actions documented.</a:t>
            </a:r>
          </a:p>
          <a:p>
            <a:r>
              <a:rPr lang="en-US" sz="2800" dirty="0" smtClean="0"/>
              <a:t>It is important to conduct the hot wash at the end of the exercise while all participants are still present and the day’s discussions are still fresh in their minds.</a:t>
            </a:r>
          </a:p>
          <a:p>
            <a:pPr>
              <a:buFont typeface="Arial" charset="0"/>
              <a:buChar cha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229600" cy="1143000"/>
          </a:xfrm>
        </p:spPr>
        <p:txBody>
          <a:bodyPr/>
          <a:lstStyle/>
          <a:p>
            <a:r>
              <a:rPr lang="en-US" b="1" dirty="0" smtClean="0"/>
              <a:t>After-Action Report</a:t>
            </a:r>
            <a:endParaRPr lang="en-US" b="1" dirty="0"/>
          </a:p>
        </p:txBody>
      </p:sp>
      <p:sp>
        <p:nvSpPr>
          <p:cNvPr id="6" name="Content Placeholder 5"/>
          <p:cNvSpPr>
            <a:spLocks noGrp="1"/>
          </p:cNvSpPr>
          <p:nvPr>
            <p:ph idx="1"/>
          </p:nvPr>
        </p:nvSpPr>
        <p:spPr>
          <a:xfrm>
            <a:off x="457200" y="1676400"/>
            <a:ext cx="8229600" cy="4525963"/>
          </a:xfrm>
        </p:spPr>
        <p:txBody>
          <a:bodyPr/>
          <a:lstStyle/>
          <a:p>
            <a:r>
              <a:rPr lang="en-US" dirty="0" smtClean="0"/>
              <a:t>A professional discussion of an event, focused on performance standards in an action plan, that enables the group to discover for themselves what happened, why it happened, and how to sustain strengths and improve on weaknesses.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rmAutofit/>
          </a:bodyPr>
          <a:lstStyle/>
          <a:p>
            <a:r>
              <a:rPr lang="en-US" dirty="0" smtClean="0"/>
              <a:t>Evaluation forms from the team</a:t>
            </a:r>
            <a:endParaRPr lang="en-US" dirty="0"/>
          </a:p>
        </p:txBody>
      </p:sp>
      <p:sp>
        <p:nvSpPr>
          <p:cNvPr id="3" name="Content Placeholder 2"/>
          <p:cNvSpPr>
            <a:spLocks noGrp="1"/>
          </p:cNvSpPr>
          <p:nvPr>
            <p:ph idx="1"/>
          </p:nvPr>
        </p:nvSpPr>
        <p:spPr/>
        <p:txBody>
          <a:bodyPr/>
          <a:lstStyle/>
          <a:p>
            <a:pPr>
              <a:buNone/>
            </a:pPr>
            <a:r>
              <a:rPr lang="en-US" dirty="0" smtClean="0"/>
              <a:t>Important to get feedback from the team on:</a:t>
            </a:r>
          </a:p>
          <a:p>
            <a:pPr>
              <a:buFont typeface="Arial" charset="0"/>
              <a:buChar char="•"/>
            </a:pPr>
            <a:endParaRPr lang="en-US" sz="2400" dirty="0" smtClean="0"/>
          </a:p>
          <a:p>
            <a:pPr>
              <a:buFont typeface="Arial" charset="0"/>
              <a:buChar char="•"/>
            </a:pPr>
            <a:r>
              <a:rPr lang="en-US" sz="2400" dirty="0" smtClean="0"/>
              <a:t>How was the exercise?</a:t>
            </a:r>
          </a:p>
          <a:p>
            <a:pPr>
              <a:buFont typeface="Arial" charset="0"/>
              <a:buChar char="•"/>
            </a:pPr>
            <a:r>
              <a:rPr lang="en-US" sz="2400" dirty="0" smtClean="0"/>
              <a:t>Was it planned and organized properly?</a:t>
            </a:r>
          </a:p>
          <a:p>
            <a:pPr>
              <a:buFont typeface="Arial" charset="0"/>
              <a:buChar char="•"/>
            </a:pPr>
            <a:r>
              <a:rPr lang="en-US" sz="2400" dirty="0" smtClean="0"/>
              <a:t>Did the exercise meet their needs as far as preparedness?</a:t>
            </a:r>
          </a:p>
          <a:p>
            <a:pPr>
              <a:buFont typeface="Arial" charset="0"/>
              <a:buChar char="•"/>
            </a:pPr>
            <a:r>
              <a:rPr lang="en-US" sz="2400" dirty="0" smtClean="0"/>
              <a:t>What lessons were learned from the exercise?</a:t>
            </a:r>
          </a:p>
          <a:p>
            <a:pPr>
              <a:buFont typeface="Arial" charset="0"/>
              <a:buChar char="•"/>
            </a:pPr>
            <a:r>
              <a:rPr lang="en-US" sz="2400" dirty="0" smtClean="0"/>
              <a:t>Would you participate in another exercise?</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After-Action Report Sections</a:t>
            </a:r>
            <a:br>
              <a:rPr lang="en-US" b="1" dirty="0" smtClean="0"/>
            </a:br>
            <a:r>
              <a:rPr lang="en-US" b="1" dirty="0" smtClean="0"/>
              <a:t>Handling Instructions </a:t>
            </a:r>
            <a:endParaRPr lang="en-US" dirty="0"/>
          </a:p>
        </p:txBody>
      </p:sp>
      <p:sp>
        <p:nvSpPr>
          <p:cNvPr id="3" name="Content Placeholder 2"/>
          <p:cNvSpPr>
            <a:spLocks noGrp="1"/>
          </p:cNvSpPr>
          <p:nvPr>
            <p:ph idx="1"/>
          </p:nvPr>
        </p:nvSpPr>
        <p:spPr>
          <a:xfrm>
            <a:off x="381000" y="1981200"/>
            <a:ext cx="8229600" cy="4525963"/>
          </a:xfrm>
        </p:spPr>
        <p:txBody>
          <a:bodyPr>
            <a:normAutofit/>
          </a:bodyPr>
          <a:lstStyle/>
          <a:p>
            <a:r>
              <a:rPr lang="en-US" dirty="0" smtClean="0"/>
              <a:t>Title of Document</a:t>
            </a:r>
          </a:p>
          <a:p>
            <a:r>
              <a:rPr lang="en-US" dirty="0" smtClean="0"/>
              <a:t>Whether the document is classified or not and how it should be handled and/or disseminated.</a:t>
            </a:r>
          </a:p>
          <a:p>
            <a:r>
              <a:rPr lang="en-US" dirty="0" smtClean="0"/>
              <a:t>Points of contact</a:t>
            </a:r>
          </a:p>
          <a:p>
            <a:endParaRPr lang="en-US" sz="2400" dirty="0" smtClean="0"/>
          </a:p>
          <a:p>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After-Action Report Sections</a:t>
            </a:r>
            <a:endParaRPr lang="en-US" b="1" dirty="0"/>
          </a:p>
        </p:txBody>
      </p:sp>
      <p:sp>
        <p:nvSpPr>
          <p:cNvPr id="3" name="Content Placeholder 2"/>
          <p:cNvSpPr>
            <a:spLocks noGrp="1"/>
          </p:cNvSpPr>
          <p:nvPr>
            <p:ph idx="1"/>
          </p:nvPr>
        </p:nvSpPr>
        <p:spPr/>
        <p:txBody>
          <a:bodyPr>
            <a:normAutofit fontScale="92500" lnSpcReduction="10000"/>
          </a:bodyPr>
          <a:lstStyle/>
          <a:p>
            <a:r>
              <a:rPr lang="en-US" sz="2000" dirty="0" smtClean="0"/>
              <a:t>Executive Summary </a:t>
            </a:r>
          </a:p>
          <a:p>
            <a:pPr>
              <a:buNone/>
            </a:pPr>
            <a:r>
              <a:rPr lang="en-US" sz="2000" dirty="0" smtClean="0"/>
              <a:t>      This section should provide a general overview of the goals, purpose and objectives of the exercise. For smaller activities such as seminars and drills, the capability analysis and/or conclusion may be included here.</a:t>
            </a:r>
          </a:p>
          <a:p>
            <a:r>
              <a:rPr lang="en-US" sz="2000" dirty="0" smtClean="0"/>
              <a:t>Exercise Overview </a:t>
            </a:r>
          </a:p>
          <a:p>
            <a:pPr>
              <a:buNone/>
            </a:pPr>
            <a:r>
              <a:rPr lang="en-US" sz="2000" dirty="0" smtClean="0"/>
              <a:t>      Information in this section should clearly identify the specific exercise. Data should include the exercise name, date(s), location(s), and participating local governmental and non-governmental agencies, mutual-aid jurisdictions, state and federal partners. </a:t>
            </a:r>
          </a:p>
          <a:p>
            <a:r>
              <a:rPr lang="en-US" sz="2000" dirty="0" smtClean="0"/>
              <a:t>Scenario </a:t>
            </a:r>
          </a:p>
          <a:p>
            <a:pPr>
              <a:buNone/>
            </a:pPr>
            <a:r>
              <a:rPr lang="en-US" sz="2000" dirty="0" smtClean="0"/>
              <a:t>      Provide a complete description of the narrative, major or key updates, and injects that drove player action to accomplish the objectives. In most cases, the Master Scenario Events List (MSEL) does not need to be submitted. The scenario may be presented as a separate section, as part of the executive summary or in the exercise overview.</a:t>
            </a:r>
          </a:p>
          <a:p>
            <a:pPr>
              <a:buNone/>
            </a:pP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After-Action Report Sections</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sz="2000" dirty="0" smtClean="0"/>
              <a:t>Capability Analysis </a:t>
            </a:r>
          </a:p>
          <a:p>
            <a:pPr>
              <a:buNone/>
            </a:pPr>
            <a:r>
              <a:rPr lang="en-US" sz="2000" dirty="0" smtClean="0"/>
              <a:t>      Identify the Core Capabilities that were tested and evaluated in the exercise. Provide a description of the objectives within each capability, the observations, any discussion or analysis, and the outcomes. Recommendations are often included in this section. Seminars and workshops may include a brief analysis in the Executive Summary or Conclusion sections. </a:t>
            </a:r>
          </a:p>
          <a:p>
            <a:r>
              <a:rPr lang="en-US" sz="2000" dirty="0"/>
              <a:t>Conclusion </a:t>
            </a:r>
          </a:p>
          <a:p>
            <a:pPr>
              <a:buNone/>
            </a:pPr>
            <a:r>
              <a:rPr lang="en-US" sz="2000" dirty="0"/>
              <a:t>     </a:t>
            </a:r>
            <a:r>
              <a:rPr lang="en-US" sz="2000" dirty="0" smtClean="0"/>
              <a:t>	The </a:t>
            </a:r>
            <a:r>
              <a:rPr lang="en-US" sz="2000" dirty="0"/>
              <a:t>conclusion should provide a general review of the exercise, its overall outcome and potential improvements. For small exercises, this may be included in the Executive Summary. </a:t>
            </a:r>
          </a:p>
          <a:p>
            <a:r>
              <a:rPr lang="en-US" sz="2000" dirty="0"/>
              <a:t>Acronyms </a:t>
            </a:r>
          </a:p>
          <a:p>
            <a:pPr>
              <a:buNone/>
            </a:pPr>
            <a:r>
              <a:rPr lang="en-US" sz="2000" dirty="0"/>
              <a:t>    </a:t>
            </a:r>
            <a:r>
              <a:rPr lang="en-US" sz="2000" dirty="0" smtClean="0"/>
              <a:t>	Acronyms </a:t>
            </a:r>
            <a:r>
              <a:rPr lang="en-US" sz="2000" dirty="0"/>
              <a:t>specific to your community or plans should be defined </a:t>
            </a:r>
            <a:r>
              <a:rPr lang="en-US" sz="2000" dirty="0" smtClean="0"/>
              <a:t>for readers </a:t>
            </a:r>
            <a:r>
              <a:rPr lang="en-US" sz="2000" dirty="0"/>
              <a:t>not familiar with your community. </a:t>
            </a:r>
          </a:p>
          <a:p>
            <a:pPr>
              <a:buFont typeface="Arial" charset="0"/>
              <a:buChar char="•"/>
            </a:pPr>
            <a:r>
              <a:rPr lang="en-US" sz="2000" dirty="0"/>
              <a:t>Improvement plan </a:t>
            </a:r>
          </a:p>
          <a:p>
            <a:pPr>
              <a:buNone/>
            </a:pPr>
            <a:r>
              <a:rPr lang="en-US" sz="2000" dirty="0"/>
              <a:t>    </a:t>
            </a:r>
            <a:r>
              <a:rPr lang="en-US" sz="2000" dirty="0" smtClean="0"/>
              <a:t>	Recommendation/Improvement/Corrective </a:t>
            </a:r>
            <a:r>
              <a:rPr lang="en-US" sz="2000" dirty="0"/>
              <a:t>Action responsible agency and office estimated completion date.</a:t>
            </a:r>
          </a:p>
          <a:p>
            <a:pPr>
              <a:buNone/>
            </a:pP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After-Action  Reports</a:t>
            </a:r>
            <a:endParaRPr lang="en-US" b="1" dirty="0"/>
          </a:p>
        </p:txBody>
      </p:sp>
      <p:sp>
        <p:nvSpPr>
          <p:cNvPr id="3" name="Content Placeholder 2"/>
          <p:cNvSpPr>
            <a:spLocks noGrp="1"/>
          </p:cNvSpPr>
          <p:nvPr>
            <p:ph idx="1"/>
          </p:nvPr>
        </p:nvSpPr>
        <p:spPr>
          <a:xfrm>
            <a:off x="381000" y="1676400"/>
            <a:ext cx="8229600" cy="4525963"/>
          </a:xfrm>
        </p:spPr>
        <p:txBody>
          <a:bodyPr/>
          <a:lstStyle/>
          <a:p>
            <a:r>
              <a:rPr lang="en-US" dirty="0" smtClean="0"/>
              <a:t>Keep them simple</a:t>
            </a:r>
          </a:p>
          <a:p>
            <a:r>
              <a:rPr lang="en-US" dirty="0" smtClean="0"/>
              <a:t>Stay on topic</a:t>
            </a:r>
          </a:p>
          <a:p>
            <a:r>
              <a:rPr lang="en-US" dirty="0" smtClean="0"/>
              <a:t>Keep them brief</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b="1" dirty="0" smtClean="0"/>
              <a:t>Finally</a:t>
            </a:r>
            <a:endParaRPr lang="en-US" b="1" dirty="0"/>
          </a:p>
        </p:txBody>
      </p:sp>
      <p:sp>
        <p:nvSpPr>
          <p:cNvPr id="3" name="Content Placeholder 2"/>
          <p:cNvSpPr>
            <a:spLocks noGrp="1"/>
          </p:cNvSpPr>
          <p:nvPr>
            <p:ph idx="1"/>
          </p:nvPr>
        </p:nvSpPr>
        <p:spPr>
          <a:xfrm>
            <a:off x="457200" y="1524000"/>
            <a:ext cx="8229600" cy="4525963"/>
          </a:xfrm>
        </p:spPr>
        <p:txBody>
          <a:bodyPr/>
          <a:lstStyle/>
          <a:p>
            <a:r>
              <a:rPr lang="en-US" dirty="0"/>
              <a:t>T</a:t>
            </a:r>
            <a:r>
              <a:rPr lang="en-US" dirty="0" smtClean="0"/>
              <a:t>ake time to plan your tabletop </a:t>
            </a:r>
            <a:r>
              <a:rPr lang="en-US" dirty="0"/>
              <a:t>exercise </a:t>
            </a:r>
            <a:r>
              <a:rPr lang="en-US" dirty="0" smtClean="0"/>
              <a:t>properly. </a:t>
            </a:r>
            <a:r>
              <a:rPr lang="en-US" dirty="0"/>
              <a:t>D</a:t>
            </a:r>
            <a:r>
              <a:rPr lang="en-US" dirty="0" smtClean="0"/>
              <a:t>on’t just throw something together and expect the group to participate.</a:t>
            </a:r>
          </a:p>
          <a:p>
            <a:r>
              <a:rPr lang="en-US" dirty="0" smtClean="0"/>
              <a:t>The more effort you put into planning and organizing your exercise, the better it will be appreciated by your participants and it will be worth its weight in gold.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Tabletop </a:t>
            </a:r>
            <a:r>
              <a:rPr lang="en-US" b="1" dirty="0" smtClean="0"/>
              <a:t>Exercises </a:t>
            </a:r>
            <a:endParaRPr lang="en-US" b="1" dirty="0"/>
          </a:p>
        </p:txBody>
      </p:sp>
      <p:sp>
        <p:nvSpPr>
          <p:cNvPr id="3" name="Content Placeholder 2"/>
          <p:cNvSpPr>
            <a:spLocks noGrp="1"/>
          </p:cNvSpPr>
          <p:nvPr>
            <p:ph idx="1"/>
          </p:nvPr>
        </p:nvSpPr>
        <p:spPr>
          <a:xfrm>
            <a:off x="457200" y="1752600"/>
            <a:ext cx="8229600" cy="4525963"/>
          </a:xfrm>
        </p:spPr>
        <p:txBody>
          <a:bodyPr/>
          <a:lstStyle/>
          <a:p>
            <a:r>
              <a:rPr lang="en-US" dirty="0" smtClean="0"/>
              <a:t>Are discussion-based </a:t>
            </a:r>
            <a:r>
              <a:rPr lang="en-US" dirty="0"/>
              <a:t>only and </a:t>
            </a:r>
            <a:r>
              <a:rPr lang="en-US" dirty="0" smtClean="0"/>
              <a:t>do </a:t>
            </a:r>
            <a:r>
              <a:rPr lang="en-US" dirty="0"/>
              <a:t>not involve deploying equipment or other resources.</a:t>
            </a:r>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864429"/>
            <a:ext cx="2895600" cy="185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864429"/>
            <a:ext cx="3124200" cy="185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863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133600"/>
            <a:ext cx="8229600" cy="1143000"/>
          </a:xfrm>
        </p:spPr>
        <p:txBody>
          <a:bodyPr/>
          <a:lstStyle/>
          <a:p>
            <a:r>
              <a:rPr lang="en-US" b="1" dirty="0" smtClean="0"/>
              <a:t>Questions</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229600" cy="1143000"/>
          </a:xfrm>
        </p:spPr>
        <p:txBody>
          <a:bodyPr>
            <a:normAutofit/>
          </a:bodyPr>
          <a:lstStyle/>
          <a:p>
            <a:r>
              <a:rPr lang="en-US" sz="4000" b="1" dirty="0" smtClean="0"/>
              <a:t>References</a:t>
            </a:r>
            <a:endParaRPr lang="en-US" sz="4000" b="1" dirty="0"/>
          </a:p>
        </p:txBody>
      </p:sp>
      <p:sp>
        <p:nvSpPr>
          <p:cNvPr id="4" name="Content Placeholder 3"/>
          <p:cNvSpPr>
            <a:spLocks noGrp="1"/>
          </p:cNvSpPr>
          <p:nvPr>
            <p:ph idx="1"/>
          </p:nvPr>
        </p:nvSpPr>
        <p:spPr/>
        <p:txBody>
          <a:bodyPr>
            <a:normAutofit/>
          </a:bodyPr>
          <a:lstStyle/>
          <a:p>
            <a:pPr>
              <a:buFont typeface="Arial" charset="0"/>
              <a:buChar char="•"/>
            </a:pPr>
            <a:r>
              <a:rPr lang="en-US" sz="2000" b="1" dirty="0" smtClean="0"/>
              <a:t>IS-120.A: An Introduction to Exercises</a:t>
            </a:r>
          </a:p>
          <a:p>
            <a:pPr>
              <a:buNone/>
            </a:pPr>
            <a:r>
              <a:rPr lang="en-US" sz="1800" b="1" dirty="0" smtClean="0">
                <a:hlinkClick r:id="rId2"/>
              </a:rPr>
              <a:t>https://training.fema.gov/is/courseoverview.aspx?code=IS-120.a</a:t>
            </a:r>
            <a:endParaRPr lang="en-US" sz="1800" b="1" dirty="0" smtClean="0"/>
          </a:p>
          <a:p>
            <a:pPr>
              <a:buNone/>
            </a:pPr>
            <a:endParaRPr lang="en-US" sz="1800" b="1" dirty="0" smtClean="0"/>
          </a:p>
          <a:p>
            <a:pPr>
              <a:buFont typeface="Arial" charset="0"/>
              <a:buChar char="•"/>
            </a:pPr>
            <a:r>
              <a:rPr lang="en-US" sz="2000" b="1" dirty="0" smtClean="0"/>
              <a:t>IS-547.A: Introduction to Continuity of Operations</a:t>
            </a:r>
          </a:p>
          <a:p>
            <a:pPr>
              <a:buNone/>
            </a:pPr>
            <a:r>
              <a:rPr lang="en-US" sz="1800" b="1" dirty="0" smtClean="0">
                <a:hlinkClick r:id="rId3"/>
              </a:rPr>
              <a:t>https://training.fema.gov/is/courseoverview.aspx?code=IS-547.a</a:t>
            </a:r>
            <a:endParaRPr lang="en-US" sz="1800" b="1" dirty="0" smtClean="0"/>
          </a:p>
          <a:p>
            <a:pPr>
              <a:buNone/>
            </a:pPr>
            <a:endParaRPr lang="en-US" sz="1800" b="1" dirty="0" smtClean="0"/>
          </a:p>
          <a:p>
            <a:pPr>
              <a:buFont typeface="Arial" charset="0"/>
              <a:buChar char="•"/>
            </a:pPr>
            <a:r>
              <a:rPr lang="en-US" sz="2000" b="1" dirty="0" smtClean="0"/>
              <a:t>IS-550: Continuity Exercise Design Course</a:t>
            </a:r>
          </a:p>
          <a:p>
            <a:pPr>
              <a:buNone/>
            </a:pPr>
            <a:r>
              <a:rPr lang="en-US" sz="1800" b="1" dirty="0" smtClean="0">
                <a:hlinkClick r:id="rId4"/>
              </a:rPr>
              <a:t>https://training.fema.gov/is/courseoverview.aspx?code=IS-550</a:t>
            </a:r>
            <a:endParaRPr lang="en-US" sz="1800" b="1" dirty="0" smtClean="0"/>
          </a:p>
          <a:p>
            <a:pPr>
              <a:buNone/>
            </a:pPr>
            <a:endParaRPr lang="en-US" sz="1800" b="1" dirty="0"/>
          </a:p>
          <a:p>
            <a:pPr>
              <a:buFont typeface="Arial" charset="0"/>
              <a:buChar char="•"/>
            </a:pPr>
            <a:r>
              <a:rPr lang="en-US" sz="1800" b="1" dirty="0" smtClean="0"/>
              <a:t>Planning a tabletop exercise by Laurie Pearce &amp; Don Bindon</a:t>
            </a:r>
          </a:p>
          <a:p>
            <a:pPr marL="137160" indent="0">
              <a:buNone/>
            </a:pPr>
            <a:r>
              <a:rPr lang="en-US" sz="1800" b="1" dirty="0"/>
              <a:t> </a:t>
            </a:r>
            <a:r>
              <a:rPr lang="en-US" sz="1800" b="1" dirty="0" smtClean="0"/>
              <a:t>      </a:t>
            </a:r>
            <a:r>
              <a:rPr lang="en-US" sz="1800" b="1" dirty="0" smtClean="0">
                <a:hlinkClick r:id="rId5"/>
              </a:rPr>
              <a:t>www.epicc.org</a:t>
            </a:r>
            <a:endParaRPr lang="en-US" sz="1800" b="1" dirty="0" smtClean="0"/>
          </a:p>
          <a:p>
            <a:pPr marL="137160" indent="0">
              <a:buNone/>
            </a:pPr>
            <a:r>
              <a:rPr lang="en-US" sz="1800" b="1" dirty="0" smtClean="0"/>
              <a:t> </a:t>
            </a:r>
          </a:p>
          <a:p>
            <a:pPr>
              <a:buNone/>
            </a:pPr>
            <a:endParaRPr lang="en-US" sz="1800" b="1" dirty="0" smtClean="0"/>
          </a:p>
          <a:p>
            <a:pPr>
              <a:buNone/>
            </a:pPr>
            <a:endParaRPr lang="en-US" sz="1800" b="1" dirty="0" smtClean="0"/>
          </a:p>
          <a:p>
            <a:pPr>
              <a:buNone/>
            </a:pPr>
            <a:endParaRPr 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a:xfrm>
            <a:off x="533400" y="1447800"/>
            <a:ext cx="8229600" cy="4709160"/>
          </a:xfrm>
        </p:spPr>
        <p:txBody>
          <a:bodyPr>
            <a:normAutofit/>
          </a:bodyPr>
          <a:lstStyle/>
          <a:p>
            <a:pPr marL="137160" indent="0">
              <a:buNone/>
            </a:pPr>
            <a:r>
              <a:rPr lang="en-US" sz="3200" dirty="0" smtClean="0"/>
              <a:t>Allen  Evans</a:t>
            </a:r>
          </a:p>
          <a:p>
            <a:pPr marL="137160" indent="0">
              <a:buNone/>
            </a:pPr>
            <a:r>
              <a:rPr lang="en-US" sz="3200" dirty="0" smtClean="0"/>
              <a:t>Training &amp; Compliance Coordinator</a:t>
            </a:r>
          </a:p>
          <a:p>
            <a:pPr marL="137160" indent="0">
              <a:buNone/>
            </a:pPr>
            <a:r>
              <a:rPr lang="en-US" sz="3200" dirty="0" smtClean="0"/>
              <a:t>Virginia Museum of Fine Arts</a:t>
            </a:r>
          </a:p>
          <a:p>
            <a:pPr marL="137160" indent="0">
              <a:buNone/>
            </a:pPr>
            <a:r>
              <a:rPr lang="en-US" sz="3200" dirty="0" smtClean="0"/>
              <a:t>200 North Blvd</a:t>
            </a:r>
          </a:p>
          <a:p>
            <a:pPr marL="137160" indent="0">
              <a:buNone/>
            </a:pPr>
            <a:r>
              <a:rPr lang="en-US" sz="3200" dirty="0" smtClean="0"/>
              <a:t>Richmond, Virginia 23220</a:t>
            </a:r>
          </a:p>
          <a:p>
            <a:pPr marL="137160" indent="0">
              <a:buNone/>
            </a:pPr>
            <a:r>
              <a:rPr lang="en-US" sz="3200" dirty="0" smtClean="0"/>
              <a:t>Office: 804-340-1412</a:t>
            </a:r>
          </a:p>
          <a:p>
            <a:pPr marL="137160" indent="0">
              <a:buNone/>
            </a:pPr>
            <a:r>
              <a:rPr lang="en-US" sz="3200" dirty="0" smtClean="0"/>
              <a:t>Cell: 804-514-4175</a:t>
            </a:r>
          </a:p>
          <a:p>
            <a:pPr marL="137160" indent="0">
              <a:buNone/>
            </a:pPr>
            <a:r>
              <a:rPr lang="en-US" sz="3200" dirty="0" smtClean="0"/>
              <a:t>Email: </a:t>
            </a:r>
            <a:r>
              <a:rPr lang="en-US" sz="3200" dirty="0" smtClean="0">
                <a:hlinkClick r:id="rId2"/>
              </a:rPr>
              <a:t>allen.evans@vmfa.museum</a:t>
            </a:r>
            <a:r>
              <a:rPr lang="en-US" sz="3200" dirty="0" smtClean="0"/>
              <a:t> </a:t>
            </a:r>
            <a:endParaRPr lang="en-US" sz="3200" dirty="0"/>
          </a:p>
        </p:txBody>
      </p:sp>
    </p:spTree>
    <p:extLst>
      <p:ext uri="{BB962C8B-B14F-4D97-AF65-F5344CB8AC3E}">
        <p14:creationId xmlns:p14="http://schemas.microsoft.com/office/powerpoint/2010/main" val="2108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Tabletop Exercises are </a:t>
            </a:r>
            <a:r>
              <a:rPr lang="en-US" sz="3200" dirty="0"/>
              <a:t>d</a:t>
            </a:r>
            <a:r>
              <a:rPr lang="en-US" sz="3200" b="1" dirty="0" smtClean="0"/>
              <a:t>esigned to</a:t>
            </a:r>
            <a:endParaRPr lang="en-US" sz="3200" b="1" dirty="0"/>
          </a:p>
        </p:txBody>
      </p:sp>
      <p:sp>
        <p:nvSpPr>
          <p:cNvPr id="6" name="Content Placeholder 5"/>
          <p:cNvSpPr>
            <a:spLocks noGrp="1"/>
          </p:cNvSpPr>
          <p:nvPr>
            <p:ph sz="half" idx="4294967295"/>
          </p:nvPr>
        </p:nvSpPr>
        <p:spPr>
          <a:xfrm>
            <a:off x="0" y="1600200"/>
            <a:ext cx="4038600" cy="4525963"/>
          </a:xfrm>
        </p:spPr>
        <p:txBody>
          <a:bodyPr>
            <a:normAutofit/>
          </a:bodyPr>
          <a:lstStyle/>
          <a:p>
            <a:r>
              <a:rPr lang="en-US" dirty="0" smtClean="0"/>
              <a:t>Help </a:t>
            </a:r>
            <a:r>
              <a:rPr lang="en-US" dirty="0"/>
              <a:t>an organization </a:t>
            </a:r>
            <a:r>
              <a:rPr lang="en-US" dirty="0" smtClean="0"/>
              <a:t>test a hypothetical situation</a:t>
            </a:r>
          </a:p>
          <a:p>
            <a:r>
              <a:rPr lang="en-US" dirty="0" smtClean="0"/>
              <a:t>Evaluate </a:t>
            </a:r>
            <a:r>
              <a:rPr lang="en-US" dirty="0"/>
              <a:t>a</a:t>
            </a:r>
            <a:r>
              <a:rPr lang="en-US" dirty="0" smtClean="0"/>
              <a:t> specific group’s </a:t>
            </a:r>
            <a:r>
              <a:rPr lang="en-US" dirty="0"/>
              <a:t>ability </a:t>
            </a:r>
            <a:r>
              <a:rPr lang="en-US" dirty="0" smtClean="0"/>
              <a:t>and readiness to work together and respond to an emergency</a:t>
            </a:r>
          </a:p>
        </p:txBody>
      </p:sp>
      <p:pic>
        <p:nvPicPr>
          <p:cNvPr id="1026" name="Picture 2" descr="Image result for tabletop exerci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05000"/>
            <a:ext cx="4114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57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sz="3600" dirty="0" smtClean="0">
                <a:solidFill>
                  <a:srgbClr val="000000"/>
                </a:solidFill>
              </a:rPr>
              <a:t> </a:t>
            </a:r>
            <a:r>
              <a:rPr lang="en-US" sz="3600" dirty="0">
                <a:solidFill>
                  <a:srgbClr val="000000"/>
                </a:solidFill>
              </a:rPr>
              <a:t/>
            </a:r>
            <a:br>
              <a:rPr lang="en-US" sz="3600" dirty="0">
                <a:solidFill>
                  <a:srgbClr val="000000"/>
                </a:solidFill>
              </a:rPr>
            </a:br>
            <a:r>
              <a:rPr lang="en-US" sz="4000" b="1" dirty="0">
                <a:solidFill>
                  <a:schemeClr val="accent1"/>
                </a:solidFill>
              </a:rPr>
              <a:t>Major Elements </a:t>
            </a:r>
            <a:r>
              <a:rPr lang="en-US" sz="4000" b="1" dirty="0" smtClean="0">
                <a:solidFill>
                  <a:schemeClr val="accent1"/>
                </a:solidFill>
              </a:rPr>
              <a:t>of a Tabletop Exercise</a:t>
            </a:r>
            <a:endParaRPr lang="en-US" sz="4000" dirty="0">
              <a:solidFill>
                <a:schemeClr val="accent1"/>
              </a:solidFill>
            </a:endParaRPr>
          </a:p>
        </p:txBody>
      </p:sp>
      <p:sp>
        <p:nvSpPr>
          <p:cNvPr id="3" name="Content Placeholder 2"/>
          <p:cNvSpPr>
            <a:spLocks noGrp="1"/>
          </p:cNvSpPr>
          <p:nvPr>
            <p:ph sz="half" idx="4294967295"/>
          </p:nvPr>
        </p:nvSpPr>
        <p:spPr>
          <a:xfrm>
            <a:off x="152400" y="1600200"/>
            <a:ext cx="4038600" cy="4525963"/>
          </a:xfrm>
        </p:spPr>
        <p:txBody>
          <a:bodyPr>
            <a:normAutofit fontScale="92500" lnSpcReduction="20000"/>
          </a:bodyPr>
          <a:lstStyle/>
          <a:p>
            <a:pPr marL="0" indent="0">
              <a:buNone/>
            </a:pPr>
            <a:endParaRPr lang="en-US" dirty="0"/>
          </a:p>
          <a:p>
            <a:r>
              <a:rPr lang="en-US" sz="3000" dirty="0" smtClean="0"/>
              <a:t>Evaluation of plans </a:t>
            </a:r>
            <a:r>
              <a:rPr lang="en-US" sz="3000" dirty="0"/>
              <a:t>and </a:t>
            </a:r>
            <a:r>
              <a:rPr lang="en-US" sz="3000" dirty="0" smtClean="0"/>
              <a:t>procedures by policy-level personnel.</a:t>
            </a:r>
            <a:endParaRPr lang="en-US" sz="3000" dirty="0"/>
          </a:p>
          <a:p>
            <a:r>
              <a:rPr lang="en-US" sz="3000" dirty="0" smtClean="0"/>
              <a:t>Resolution of questions regarding  coordinating responsibilities </a:t>
            </a:r>
            <a:endParaRPr lang="en-US" sz="3000" dirty="0"/>
          </a:p>
          <a:p>
            <a:r>
              <a:rPr lang="en-US" sz="3000" dirty="0" smtClean="0"/>
              <a:t>Facilitation of </a:t>
            </a:r>
            <a:r>
              <a:rPr lang="en-US" sz="3000" dirty="0"/>
              <a:t>group </a:t>
            </a:r>
            <a:r>
              <a:rPr lang="en-US" sz="3000" dirty="0" smtClean="0"/>
              <a:t>discussion.</a:t>
            </a:r>
            <a:endParaRPr lang="en-US" sz="3000" dirty="0"/>
          </a:p>
          <a:p>
            <a:endParaRPr lang="en-US" sz="3000" dirty="0"/>
          </a:p>
        </p:txBody>
      </p:sp>
      <p:pic>
        <p:nvPicPr>
          <p:cNvPr id="2062" name="Picture 14" descr="Image result for tabletop exerci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514600"/>
            <a:ext cx="3962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22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b="1" dirty="0" smtClean="0"/>
              <a:t>Why involve Policy-Level Personnel?  </a:t>
            </a:r>
            <a:endParaRPr lang="en-US" b="1" dirty="0"/>
          </a:p>
        </p:txBody>
      </p:sp>
      <p:sp>
        <p:nvSpPr>
          <p:cNvPr id="3" name="Content Placeholder 2"/>
          <p:cNvSpPr>
            <a:spLocks noGrp="1"/>
          </p:cNvSpPr>
          <p:nvPr>
            <p:ph sz="half" idx="1"/>
          </p:nvPr>
        </p:nvSpPr>
        <p:spPr>
          <a:xfrm>
            <a:off x="381000" y="1905000"/>
            <a:ext cx="4038600" cy="4525963"/>
          </a:xfrm>
        </p:spPr>
        <p:txBody>
          <a:bodyPr>
            <a:normAutofit lnSpcReduction="10000"/>
          </a:bodyPr>
          <a:lstStyle/>
          <a:p>
            <a:r>
              <a:rPr lang="en-US" sz="2400" dirty="0" smtClean="0"/>
              <a:t>They are responsible for running the organization.</a:t>
            </a:r>
          </a:p>
          <a:p>
            <a:r>
              <a:rPr lang="en-US" sz="2400" dirty="0" smtClean="0"/>
              <a:t>They are the ones who will take the heat from the media when an incident goes bad because of poor planning or lack of planning in regards to an emergency action or a continuity of operations plan.</a:t>
            </a:r>
            <a:endParaRPr lang="en-US" sz="2400" dirty="0"/>
          </a:p>
        </p:txBody>
      </p:sp>
      <p:pic>
        <p:nvPicPr>
          <p:cNvPr id="1026" name="Picture 2" descr="C:\Users\abi91500\Pictures\untitled.png"/>
          <p:cNvPicPr>
            <a:picLocks noGrp="1" noChangeAspect="1" noChangeArrowheads="1"/>
          </p:cNvPicPr>
          <p:nvPr>
            <p:ph sz="half" idx="2"/>
          </p:nvPr>
        </p:nvPicPr>
        <p:blipFill>
          <a:blip r:embed="rId2" cstate="print"/>
          <a:srcRect/>
          <a:stretch>
            <a:fillRect/>
          </a:stretch>
        </p:blipFill>
        <p:spPr bwMode="auto">
          <a:xfrm>
            <a:off x="4876800" y="1905000"/>
            <a:ext cx="3219450" cy="1752600"/>
          </a:xfrm>
          <a:prstGeom prst="rect">
            <a:avLst/>
          </a:prstGeom>
          <a:noFill/>
        </p:spPr>
      </p:pic>
      <p:pic>
        <p:nvPicPr>
          <p:cNvPr id="1027" name="Picture 3" descr="C:\Users\abi91500\Pictures\imagesCA3Z8YFX.jpg"/>
          <p:cNvPicPr>
            <a:picLocks noChangeAspect="1" noChangeArrowheads="1"/>
          </p:cNvPicPr>
          <p:nvPr/>
        </p:nvPicPr>
        <p:blipFill>
          <a:blip r:embed="rId3" cstate="print"/>
          <a:srcRect/>
          <a:stretch>
            <a:fillRect/>
          </a:stretch>
        </p:blipFill>
        <p:spPr bwMode="auto">
          <a:xfrm>
            <a:off x="5181600" y="3810000"/>
            <a:ext cx="2543175" cy="1752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Advantages of Tabletop Exercises</a:t>
            </a:r>
            <a:endParaRPr lang="en-US" b="1" dirty="0"/>
          </a:p>
        </p:txBody>
      </p:sp>
      <p:sp>
        <p:nvSpPr>
          <p:cNvPr id="4" name="Content Placeholder 3"/>
          <p:cNvSpPr>
            <a:spLocks noGrp="1"/>
          </p:cNvSpPr>
          <p:nvPr>
            <p:ph idx="1"/>
          </p:nvPr>
        </p:nvSpPr>
        <p:spPr>
          <a:xfrm>
            <a:off x="457200" y="1676400"/>
            <a:ext cx="8229600" cy="4525963"/>
          </a:xfrm>
        </p:spPr>
        <p:txBody>
          <a:bodyPr/>
          <a:lstStyle/>
          <a:p>
            <a:pPr marL="0" indent="0">
              <a:buNone/>
            </a:pPr>
            <a:r>
              <a:rPr lang="en-US" dirty="0" smtClean="0"/>
              <a:t> </a:t>
            </a:r>
            <a:endParaRPr lang="en-US" dirty="0"/>
          </a:p>
          <a:p>
            <a:r>
              <a:rPr lang="en-US" dirty="0" smtClean="0"/>
              <a:t>Low </a:t>
            </a:r>
            <a:r>
              <a:rPr lang="en-US" dirty="0"/>
              <a:t>stress environment </a:t>
            </a:r>
          </a:p>
          <a:p>
            <a:r>
              <a:rPr lang="en-US" dirty="0"/>
              <a:t>Low cost </a:t>
            </a:r>
          </a:p>
          <a:p>
            <a:r>
              <a:rPr lang="en-US" dirty="0"/>
              <a:t>Ongoing evaluation </a:t>
            </a:r>
          </a:p>
          <a:p>
            <a:r>
              <a:rPr lang="en-US" dirty="0" smtClean="0"/>
              <a:t>Facilitates </a:t>
            </a:r>
            <a:r>
              <a:rPr lang="en-US" dirty="0"/>
              <a:t>group discussion of problem areas </a:t>
            </a:r>
          </a:p>
          <a:p>
            <a:endParaRPr lang="en-US" dirty="0"/>
          </a:p>
        </p:txBody>
      </p:sp>
    </p:spTree>
    <p:extLst>
      <p:ext uri="{BB962C8B-B14F-4D97-AF65-F5344CB8AC3E}">
        <p14:creationId xmlns:p14="http://schemas.microsoft.com/office/powerpoint/2010/main" val="3394412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b="1" dirty="0" smtClean="0"/>
              <a:t>Ground </a:t>
            </a:r>
            <a:r>
              <a:rPr lang="en-US" sz="3600" dirty="0"/>
              <a:t>R</a:t>
            </a:r>
            <a:r>
              <a:rPr lang="en-US" sz="3600" b="1" dirty="0" smtClean="0"/>
              <a:t>ules</a:t>
            </a:r>
            <a:endParaRPr lang="en-US" sz="3600" b="1"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a:buNone/>
            </a:pPr>
            <a:r>
              <a:rPr lang="en-US" sz="1600" dirty="0" smtClean="0"/>
              <a:t>  </a:t>
            </a:r>
          </a:p>
          <a:p>
            <a:pPr>
              <a:buNone/>
            </a:pPr>
            <a:r>
              <a:rPr lang="en-US" b="1" dirty="0"/>
              <a:t>R</a:t>
            </a:r>
            <a:r>
              <a:rPr lang="en-US" sz="2800" b="1" dirty="0" smtClean="0"/>
              <a:t>ecommended directions for your tabletop exercise:</a:t>
            </a:r>
          </a:p>
          <a:p>
            <a:pPr>
              <a:buNone/>
            </a:pPr>
            <a:endParaRPr lang="en-US" sz="1900" dirty="0" smtClean="0"/>
          </a:p>
          <a:p>
            <a:r>
              <a:rPr lang="en-US" sz="1900" dirty="0" smtClean="0"/>
              <a:t>This is intended to be an open, low-stress environment, not a test. Varying viewpoints, even disagreements, are expected and encouraged. </a:t>
            </a:r>
          </a:p>
          <a:p>
            <a:r>
              <a:rPr lang="en-US" sz="1900" dirty="0" smtClean="0"/>
              <a:t>This type of exercise is the ideal setting for considering different approaches and suggesting improvements to current resources, plans, and training.</a:t>
            </a:r>
          </a:p>
          <a:p>
            <a:r>
              <a:rPr lang="en-US" sz="1900" dirty="0" smtClean="0"/>
              <a:t>Responses should be based on current capabilities.</a:t>
            </a:r>
          </a:p>
          <a:p>
            <a:r>
              <a:rPr lang="en-US" sz="1900" dirty="0" smtClean="0"/>
              <a:t>Fight the problems, not the scenario.</a:t>
            </a:r>
          </a:p>
          <a:p>
            <a:r>
              <a:rPr lang="en-US" sz="1900" dirty="0" smtClean="0"/>
              <a:t>Respect the speaker.</a:t>
            </a:r>
          </a:p>
          <a:p>
            <a:r>
              <a:rPr lang="en-US" sz="1900" dirty="0" smtClean="0"/>
              <a:t>Use the open issue list for any item that is not directly related to the discussion at hand.</a:t>
            </a:r>
          </a:p>
          <a:p>
            <a:r>
              <a:rPr lang="en-US" sz="1900" dirty="0" smtClean="0"/>
              <a:t>Avoid “bar discussions.”</a:t>
            </a:r>
          </a:p>
          <a:p>
            <a:r>
              <a:rPr lang="en-US" sz="1900" dirty="0" smtClean="0"/>
              <a:t>No beeps, buzzes, or ringtones.  Turn off and put away all personal electronics. </a:t>
            </a:r>
          </a:p>
          <a:p>
            <a:r>
              <a:rPr lang="en-US" sz="1900" dirty="0" smtClean="0"/>
              <a:t>Start on time, end on time, and use timers to divide up tasks. </a:t>
            </a:r>
          </a:p>
          <a:p>
            <a:r>
              <a:rPr lang="en-US" sz="1900" dirty="0" smtClean="0"/>
              <a:t>Look through the windshield and not the rear view mirror.</a:t>
            </a:r>
          </a:p>
          <a:p>
            <a:r>
              <a:rPr lang="en-US" sz="1900" dirty="0" smtClean="0"/>
              <a:t>Enough, Let’s Move On (E.L.M.O.) </a:t>
            </a:r>
          </a:p>
          <a:p>
            <a:r>
              <a:rPr lang="en-US" sz="1900" dirty="0" smtClean="0"/>
              <a:t>No coming and going—you can come or you can go; but you can’t come and go.</a:t>
            </a:r>
          </a:p>
          <a:p>
            <a:r>
              <a:rPr lang="en-US" sz="1900" dirty="0" smtClean="0"/>
              <a:t>There are no “hidden agendas” or trick questions intended to mislead participants.</a:t>
            </a:r>
          </a:p>
          <a:p>
            <a:r>
              <a:rPr lang="en-US" sz="1900" dirty="0" smtClean="0"/>
              <a:t>All participants  receive the same information at the same time. </a:t>
            </a:r>
          </a:p>
          <a:p>
            <a:pPr>
              <a:buNone/>
            </a:pPr>
            <a:endParaRPr lang="en-US" sz="19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3724</TotalTime>
  <Words>1964</Words>
  <Application>Microsoft Office PowerPoint</Application>
  <PresentationFormat>On-screen Show (4:3)</PresentationFormat>
  <Paragraphs>225</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Book Antiqua</vt:lpstr>
      <vt:lpstr>Calibri</vt:lpstr>
      <vt:lpstr>Lucida Sans</vt:lpstr>
      <vt:lpstr>Wingdings</vt:lpstr>
      <vt:lpstr>Wingdings 2</vt:lpstr>
      <vt:lpstr>Wingdings 3</vt:lpstr>
      <vt:lpstr>Apex</vt:lpstr>
      <vt:lpstr>Tabletop Exercises</vt:lpstr>
      <vt:lpstr>What are Tabletop Exercises?</vt:lpstr>
      <vt:lpstr>  Tabletop Exercises </vt:lpstr>
      <vt:lpstr>Tabletop Exercises </vt:lpstr>
      <vt:lpstr>Tabletop Exercises are designed to</vt:lpstr>
      <vt:lpstr>  Major Elements of a Tabletop Exercise</vt:lpstr>
      <vt:lpstr>Why involve Policy-Level Personnel?  </vt:lpstr>
      <vt:lpstr>Advantages of Tabletop Exercises</vt:lpstr>
      <vt:lpstr>Ground Rules</vt:lpstr>
      <vt:lpstr>Purpose of Tabletop Exercises</vt:lpstr>
      <vt:lpstr>Goals of Tabletop Exercises</vt:lpstr>
      <vt:lpstr> Common Exercise Mistakes </vt:lpstr>
      <vt:lpstr>Result of a Tabletop Exercise</vt:lpstr>
      <vt:lpstr>Key Factors for Tabletop Exercises</vt:lpstr>
      <vt:lpstr>When should you plan to develop your Tabletop Exercise?</vt:lpstr>
      <vt:lpstr>Tabletop Exercise Development</vt:lpstr>
      <vt:lpstr>How often should you conduct testing of your Tabletop Exercise?</vt:lpstr>
      <vt:lpstr>Exercise Plan Development</vt:lpstr>
      <vt:lpstr>Exercise Plan Development</vt:lpstr>
      <vt:lpstr> Tabletop Exercise Room and Setup</vt:lpstr>
      <vt:lpstr>Time Frame</vt:lpstr>
      <vt:lpstr>Facilitators</vt:lpstr>
      <vt:lpstr>Characteristics of Good Facilitators</vt:lpstr>
      <vt:lpstr>  Things for Facilitators to Remember</vt:lpstr>
      <vt:lpstr>Exercise Participants</vt:lpstr>
      <vt:lpstr>Exercise Participants</vt:lpstr>
      <vt:lpstr>Team Leaders</vt:lpstr>
      <vt:lpstr>Outside Exercise Participants</vt:lpstr>
      <vt:lpstr>Exercise Evaluators</vt:lpstr>
      <vt:lpstr>Scenario Development </vt:lpstr>
      <vt:lpstr>Scenario Development</vt:lpstr>
      <vt:lpstr>Hot Wash</vt:lpstr>
      <vt:lpstr>After-Action Report</vt:lpstr>
      <vt:lpstr>Evaluation forms from the team</vt:lpstr>
      <vt:lpstr>After-Action Report Sections Handling Instructions </vt:lpstr>
      <vt:lpstr>After-Action Report Sections</vt:lpstr>
      <vt:lpstr>After-Action Report Sections</vt:lpstr>
      <vt:lpstr>After-Action  Reports</vt:lpstr>
      <vt:lpstr>Finally</vt:lpstr>
      <vt:lpstr>Questions</vt:lpstr>
      <vt:lpstr>References</vt:lpstr>
      <vt:lpstr>Contact Information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Exercises</dc:title>
  <dc:creator>allene</dc:creator>
  <cp:lastModifiedBy>Jessica Unger</cp:lastModifiedBy>
  <cp:revision>252</cp:revision>
  <cp:lastPrinted>2015-07-26T18:57:59Z</cp:lastPrinted>
  <dcterms:created xsi:type="dcterms:W3CDTF">2015-07-19T14:36:11Z</dcterms:created>
  <dcterms:modified xsi:type="dcterms:W3CDTF">2015-11-11T20:40:56Z</dcterms:modified>
</cp:coreProperties>
</file>